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2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E09B975-BE50-442A-85C2-F8FF34B522E3}">
  <a:tblStyle styleId="{DE09B975-BE50-442A-85C2-F8FF34B522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132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576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 rot="5400000">
            <a:off x="4724400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2133600" y="-76200"/>
            <a:ext cx="4876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idx="2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823"/>
              </a:srgbClr>
            </a:outerShdw>
          </a:effectLst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19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7973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685800" y="3398837"/>
            <a:ext cx="7848600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6" name="Shape 76"/>
          <p:cNvCxnSpPr/>
          <p:nvPr/>
        </p:nvCxnSpPr>
        <p:spPr>
          <a:xfrm>
            <a:off x="731837" y="4598987"/>
            <a:ext cx="7848600" cy="1587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Shape 91"/>
          <p:cNvCxnSpPr/>
          <p:nvPr/>
        </p:nvCxnSpPr>
        <p:spPr>
          <a:xfrm rot="5400000">
            <a:off x="2218531" y="4045743"/>
            <a:ext cx="4708525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0" y="220662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9" name="Shape 109"/>
          <p:cNvCxnSpPr/>
          <p:nvPr/>
        </p:nvCxnSpPr>
        <p:spPr>
          <a:xfrm rot="5400000">
            <a:off x="-13493" y="3580606"/>
            <a:ext cx="5578475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814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457200" y="19050"/>
            <a:ext cx="28956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3429000" y="19050"/>
            <a:ext cx="4114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7620000" y="19050"/>
            <a:ext cx="10668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4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FlOLyMwnjU&amp;feature=relate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VtkymxNFw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0Q4zPR4G7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YthCK1HFq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</a:pPr>
            <a:r>
              <a:rPr lang="en-US"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PROGRESSIVE ERA</a:t>
            </a: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r>
              <a:rPr lang="en-US" sz="24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American History II - Unit 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Election of 1912</a:t>
            </a: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(10 min)</a:t>
            </a: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Wilson = 28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POTUS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3" marR="0" lvl="0" indent="-53023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4" name="Shape 194" descr="http://www.mpsaz.org/jefferson/staff/tepeterson/social_studies/history_maps/1860-1920/images/1912.election.map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1931987"/>
            <a:ext cx="7543800" cy="4773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514350" y="396875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Woodrow Wilson</a:t>
            </a:r>
            <a:b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https://www.youtube.com/watch?v=DVtkymxNFwA</a:t>
            </a:r>
            <a:endParaRPr/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343400" y="1219200"/>
            <a:ext cx="43434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Lawyer, president of Princeton University, NJ governor, 28</a:t>
            </a:r>
            <a:r>
              <a:rPr lang="en-US" sz="20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POTUS (1912-1920)</a:t>
            </a:r>
            <a:endParaRPr/>
          </a:p>
          <a:p>
            <a:pPr marL="182562" marR="0" lvl="0" indent="-7461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Democrat, favored direct primary, workers’ comp, regulation of railroads</a:t>
            </a:r>
            <a:endParaRPr/>
          </a:p>
          <a:p>
            <a:pPr marL="182562" marR="0" lvl="0" indent="-7461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Freedom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,” -  </a:t>
            </a:r>
            <a:r>
              <a:rPr lang="en-US" sz="20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Wilson’s progressive reforms to attack the “triple wall of privilege:” 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trusts, 2) tariffs, 3) high finance</a:t>
            </a:r>
            <a:endParaRPr/>
          </a:p>
          <a:p>
            <a:pPr marL="182562" marR="0" lvl="0" indent="-7461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7461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 Fact: Said to have had dyslexia as a child, yet the only POTUS to hold an earned Ph.D.</a:t>
            </a:r>
            <a:endParaRPr/>
          </a:p>
        </p:txBody>
      </p:sp>
      <p:pic>
        <p:nvPicPr>
          <p:cNvPr id="201" name="Shape 201" descr="Cursive signature in in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00800" y="228600"/>
            <a:ext cx="2514600" cy="115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 descr="https://encrypted-tbn2.gstatic.com/images?q=tbn:ANd9GcQ8AoqiPJBMp0ywWzD5vyrXUma74OdsuqoXQUIQ3tYaJGhJidFggw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5800" y="4800600"/>
            <a:ext cx="3640137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 descr="https://encrypted-tbn3.gstatic.com/images?q=tbn:ANd9GcTV1MnVLm5PDUwBoWEn2mahqkwX6vV5uMvmw0fNSOMBNo77fGkf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90587" y="1387475"/>
            <a:ext cx="2657475" cy="3132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Antitrust Measures</a:t>
            </a:r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Clayton Antitrust Act of 1914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strengthened the Sherman Antitrust Act, prohibited corporations from buying other company’s stock if it would create a monopoly.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Declared strikes and union activity legal unless damage done by strikes could not be repaired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Federal Trade Commission Act of 1914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Established the Federal Trade Commission (FTC)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“Watchdog” agency with the power to investigate possible violations of regulation laws and required periodic reports from corporations.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 Wilson, FTC administered over 400 cease-and-desist orders to companies for illegal practices.</a:t>
            </a:r>
            <a:endParaRPr/>
          </a:p>
        </p:txBody>
      </p:sp>
      <p:sp>
        <p:nvSpPr>
          <p:cNvPr id="210" name="Shape 210"/>
          <p:cNvSpPr txBox="1"/>
          <p:nvPr/>
        </p:nvSpPr>
        <p:spPr>
          <a:xfrm>
            <a:off x="0" y="5934075"/>
            <a:ext cx="9144000" cy="92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Without the watchful, resolute interference of the government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there can be </a:t>
            </a: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fair interplay between individuals and such powerful institutions as the trusts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Freedom today is something more than being left alone.” - Wilson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Reduction of Tariffs</a:t>
            </a:r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6868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Influenced Congress to lower tariffs through the Underwood Act which would greatly reduce tariff rates for the 1</a:t>
            </a:r>
            <a:r>
              <a:rPr lang="en-US" sz="20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 since the Civil War.</a:t>
            </a:r>
            <a:endParaRPr/>
          </a:p>
          <a:p>
            <a:pPr marL="182562" marR="0" lvl="0" indent="-18256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Faced opposition by big business lobbyists that wanted to keep tariffs to make more $.</a:t>
            </a:r>
            <a:endParaRPr/>
          </a:p>
          <a:p>
            <a:pPr marL="182562" marR="0" lvl="0" indent="-182562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Wilson used bully pulpit to convince Senate to cut tariff rates.</a:t>
            </a: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228600" y="3886200"/>
            <a:ext cx="2743200" cy="1676400"/>
          </a:xfrm>
          <a:prstGeom prst="wedgeEllipseCallout">
            <a:avLst>
              <a:gd name="adj1" fmla="val 6300"/>
              <a:gd name="adj2" fmla="val 24300"/>
            </a:avLst>
          </a:prstGeom>
          <a:solidFill>
            <a:schemeClr val="accent1"/>
          </a:solidFill>
          <a:ln w="26425" cap="flat" cmpd="sng">
            <a:solidFill>
              <a:srgbClr val="9B320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Lobby</a:t>
            </a:r>
            <a:r>
              <a:rPr lang="en-US"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 try to influence (an official) to take a desired action</a:t>
            </a:r>
            <a:endParaRPr/>
          </a:p>
        </p:txBody>
      </p:sp>
      <p:pic>
        <p:nvPicPr>
          <p:cNvPr id="218" name="Shape 218" descr="The tariff triumph of pharaoh Wils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6050" y="3110450"/>
            <a:ext cx="5867400" cy="3987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Reduction of Tariffs</a:t>
            </a:r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038600" y="1387475"/>
            <a:ext cx="4648200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Lower tariffs left a dent in US revenue</a:t>
            </a:r>
            <a:endParaRPr/>
          </a:p>
          <a:p>
            <a:pPr marL="182562" marR="0" lvl="0" indent="-1825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Amendment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(1913):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graduated income tax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457200" marR="0" lvl="1" indent="-18256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larger incomes = more taxes while smaller incomes = fewer taxes</a:t>
            </a:r>
            <a:endParaRPr/>
          </a:p>
          <a:p>
            <a:pPr marL="182562" marR="0" lvl="0" indent="-5302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1917, federal gov’t received more $ from income tax than it ever did with tariffs</a:t>
            </a:r>
            <a:endParaRPr/>
          </a:p>
          <a:p>
            <a:pPr marL="182562" marR="0" lvl="0" indent="-5302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Today, income tax = federal gov’t’s main source of revenue.</a:t>
            </a:r>
            <a:endParaRPr/>
          </a:p>
        </p:txBody>
      </p:sp>
      <p:pic>
        <p:nvPicPr>
          <p:cNvPr id="225" name="Shape 225" descr="http://www.ourdocuments.gov/document_data/document_images/doc_057b_big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447800"/>
            <a:ext cx="3851275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Shape 230" descr="lastma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91000" y="2590800"/>
            <a:ext cx="4953000" cy="2855912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Financial Reform</a:t>
            </a:r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0" y="1539875"/>
            <a:ext cx="4419600" cy="5165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Wilson wanted a way to quickly adjust the amount of $ in circulation to keep pace with the changing economy.</a:t>
            </a:r>
            <a:endParaRPr/>
          </a:p>
          <a:p>
            <a:pPr marL="182562" marR="0" lvl="0" indent="-63817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None/>
            </a:pPr>
            <a:endParaRPr sz="2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Federal Reserve System </a:t>
            </a:r>
            <a:r>
              <a:rPr lang="en-US" sz="2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(1913)</a:t>
            </a:r>
            <a:endParaRPr/>
          </a:p>
          <a:p>
            <a:pPr marL="457200" marR="0" lvl="1" indent="-182562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Decentralized private bank system under federal control</a:t>
            </a:r>
            <a:endParaRPr/>
          </a:p>
          <a:p>
            <a:pPr marL="457200" marR="0" lvl="1" indent="-182562" algn="l" rtl="0">
              <a:lnSpc>
                <a:spcPct val="9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Divided US in 12 districts, each with a Federal Reserve Bank that could issue currency in times of emergency or transfer $ to failing banks in its district → to prevent another “panic” due to collapsing banks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Women Gain the Vote</a:t>
            </a:r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1915, many women…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Had higher ed degrees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Had been very active in reform movements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Were frustrated without a political voice to further enhance reform movements</a:t>
            </a:r>
            <a:endParaRPr/>
          </a:p>
          <a:p>
            <a:pPr marL="182562" marR="0" lvl="0" indent="-5302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Women employed new strategies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Door-to-door and street-corner speech tactics to raise awareness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Drew inspiration from GB’s women’s suffrage movement – heckled gov’t officials, publically spoke against the current gov’t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Organized marches and public events to raise awareness</a:t>
            </a:r>
            <a:endParaRPr/>
          </a:p>
        </p:txBody>
      </p:sp>
      <p:pic>
        <p:nvPicPr>
          <p:cNvPr id="239" name="Shape 239" descr="http://engineerofknowledge.files.wordpress.com/2012/08/womens-suffrage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0" y="381000"/>
            <a:ext cx="3076575" cy="19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152400" y="3048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Women Gain the Vote</a:t>
            </a:r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4148137" y="1295400"/>
            <a:ext cx="4995862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Carrie Chapman Catt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suffragist, Susan B. Anthony’s successor as president of the National American Woman Suffrage Association (1915)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Painstaking organization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Close ties between local, state, and national activists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Establish a wide base of support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Lobbying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Ladylike behavior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r>
              <a:rPr lang="en-US" sz="2400" b="1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Amendment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(1919) – </a:t>
            </a:r>
            <a:r>
              <a:rPr lang="en-US" sz="24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women’s suffrage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 entrance in WWI in 1917 demonstrated women’s commitment to patriotic values – no longer could deny them the vote.</a:t>
            </a:r>
            <a:endParaRPr/>
          </a:p>
          <a:p>
            <a:pPr marL="182563" marR="0" lvl="0" indent="-8540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6" name="Shape 246" descr="http://1.bp.blogspot.com/_TAYRhksddkY/TNNACWZONzI/AAAAAAAAAAw/r4KJCH-yjJ8/s400/Carrie.Chapman.Catt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143000"/>
            <a:ext cx="3919537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 descr="http://voiceseducation.org/sites/default/files/images/celebrating-19th-amendment1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5975" y="4114800"/>
            <a:ext cx="2743200" cy="2570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Limits to Progressivism</a:t>
            </a:r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3352800" y="1463675"/>
            <a:ext cx="5334000" cy="5241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Civil Rights – biggest failure of the Progressive Era</a:t>
            </a:r>
            <a:endParaRPr/>
          </a:p>
          <a:p>
            <a:pPr marL="457200" marR="0" lvl="1" indent="-18256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Progressive Era did not include agendas for expanding civil rights for African Americans</a:t>
            </a:r>
            <a:endParaRPr/>
          </a:p>
          <a:p>
            <a:pPr marL="457200" marR="0" lvl="1" indent="-18256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Progressive presidents claimed to support civil rights, however no civil rights legislation was actually created</a:t>
            </a:r>
            <a:endParaRPr/>
          </a:p>
          <a:p>
            <a:pPr marL="457200" marR="0" lvl="1" indent="-18256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Entrance in WWI in 1917 switched Wilson’s focus from progressive reforms in the US to military involvement in foreign affairs.</a:t>
            </a:r>
            <a:endParaRPr/>
          </a:p>
          <a:p>
            <a:pPr marL="457200" marR="0" lvl="1" indent="-18256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“There’s no chance of progress and reform in an administration in which war plays the principal part.”</a:t>
            </a:r>
            <a:endParaRPr/>
          </a:p>
          <a:p>
            <a:pPr marL="182563" marR="0" lvl="0" indent="-746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4" name="Shape 254" descr="http://www.xtimeline.com/__UserPic_Large/96342/evt11021718520060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04800"/>
            <a:ext cx="3333750" cy="23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 descr="https://encrypted-tbn1.gstatic.com/images?q=tbn:ANd9GcSzD1VT_yn0ME-8o5nsSk3xcTFKkNDVIU6l7jMQS9GzWHORPNcUe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2362200"/>
            <a:ext cx="3000375" cy="212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 descr="http://cdn.dipity.com/uploads/events/0d3ef457aae87e67aef8cd9b9902d395_1M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95400" y="3962400"/>
            <a:ext cx="2105025" cy="258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Final Thoughts…</a:t>
            </a:r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Progressive Era proved successful in correcting (or beginning to correct) societal, economic, and political reforms.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Labor reform, women’s suffrage, less corruption in politics, expanded civic participation, strengthening of the federal banks, etc</a:t>
            </a:r>
            <a:endParaRPr/>
          </a:p>
          <a:p>
            <a:pPr marL="182562" marR="0" lvl="0" indent="-5302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Roosevelt and Wilson (less so Taft) used the bully pulpit to expand federal power and initiate change in American society.</a:t>
            </a:r>
            <a:endParaRPr/>
          </a:p>
          <a:p>
            <a:pPr marL="182562" marR="0" lvl="0" indent="-5302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However, focus will need to be shifted away from progressivism due to increased imperialist attitudes and global conflicts…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Review</a:t>
            </a:r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the bully pulpit?</a:t>
            </a: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office of high standing that allows the office holder to speak out and be heard → influence change!</a:t>
            </a: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was the name of Roosevelt’s progressive reforms?</a:t>
            </a:r>
            <a:endParaRPr/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Square Deal – aimed to restore economic opportunities to all Americans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was Roosevelt’s stance on monopolies and trusts?</a:t>
            </a:r>
            <a:endParaRPr/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Trustbuster → Wanted to break them up (by political/judicial force if necessary)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did Roosevelt view the environment/natural areas in the US?</a:t>
            </a:r>
            <a:endParaRPr/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Pushed for conservation of resources and environment (set aside some land for preservation and cultivate other lands)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Roosevelt invited which civil rights activist to DC on various occasions?</a:t>
            </a:r>
            <a:endParaRPr/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Booker T. Washington</a:t>
            </a:r>
            <a:endParaRPr/>
          </a:p>
          <a:p>
            <a:pPr marL="457200" marR="0" lvl="1" indent="-182562" algn="l" rtl="0">
              <a:lnSpc>
                <a:spcPct val="10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Char char="•"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Angered Du Bois, believed Washington’s strategies were too passive</a:t>
            </a:r>
            <a:endParaRPr/>
          </a:p>
          <a:p>
            <a:pPr marL="182563" marR="0" lvl="0" indent="-80010" algn="l" rtl="0"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2.5 – PROGRESSIVISM UNDER TAFT &amp; WILSON</a:t>
            </a: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722312" y="4627562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r>
              <a:rPr lang="en-US" sz="2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https://www.youtube.com/watch?v=YYthCK1HFqA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Taft Becomes POTUS 1908-1912</a:t>
            </a: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4724400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Roosevelt decides not to run again in 1908 –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William Taft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elected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Republican, cautiously progressive, did not take advantage of bully pulpit – felt as if in Roosevelt’s shadow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“When I am addressed as ‘Mr. President,’ I turn to see whether you [Roosevelt] are not at my elbow.”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 fact: Heaviest POTUS, only former POTUS to serve as a Supreme Court Justice</a:t>
            </a:r>
            <a:endParaRPr/>
          </a:p>
          <a:p>
            <a:pPr marL="182563" marR="0" lvl="0" indent="-746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" name="Shape 146" descr="William H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79987" y="1189037"/>
            <a:ext cx="2689225" cy="3481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 descr="william-taft-tub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49862" y="4983162"/>
            <a:ext cx="2362200" cy="16986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685800" y="5943600"/>
            <a:ext cx="4495800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"Big Bill" was over 330 pounds and 6'2". Needing a big bathtub, he had a 7' long 41" wide tub installed that could accommodate 4 normal-sized men.</a:t>
            </a:r>
            <a:endParaRPr/>
          </a:p>
        </p:txBody>
      </p:sp>
      <p:pic>
        <p:nvPicPr>
          <p:cNvPr id="149" name="Shape 149" descr="http://upload.wikimedia.org/wikipedia/commons/thumb/0/07/ElectoralCollege1908.svg/350px-ElectoralCollege1908.svg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86487" y="3094037"/>
            <a:ext cx="2849562" cy="164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Taft Loses Support from Progressive Republicans</a:t>
            </a: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223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Taft and Tariffs</a:t>
            </a:r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0" y="2438400"/>
            <a:ext cx="4389437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Republican controlled HoR passed the Payne Bill – lowered tariffs</a:t>
            </a:r>
            <a:endParaRPr/>
          </a:p>
          <a:p>
            <a:pPr marL="182562" marR="0" lvl="0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Democratic controlled Senate passed the Aldrich Bill – increased tariffs</a:t>
            </a:r>
            <a:endParaRPr/>
          </a:p>
          <a:p>
            <a:pPr marL="182562" marR="0" lvl="0" indent="-7461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Taft signed the 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Payne-Aldrich Tariff Act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provided for slight cuts to some tariffs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Criticized by Progressive Republicans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Taft campaigned to lower tariffs (staple of the progressive agenda)</a:t>
            </a: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754562" y="1676400"/>
            <a:ext cx="393223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15"/>
              <a:buFont typeface="Arial"/>
              <a:buNone/>
            </a:pPr>
            <a:r>
              <a:rPr lang="en-US"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Taft and Public Land Conservation</a:t>
            </a:r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2"/>
          </p:nvPr>
        </p:nvSpPr>
        <p:spPr>
          <a:xfrm>
            <a:off x="4754562" y="2449512"/>
            <a:ext cx="4237037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Appointed Richard Ballinger (wealthy lawyer from WA) to Sec. of Interior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Anti-conservationist</a:t>
            </a:r>
            <a:endParaRPr/>
          </a:p>
          <a:p>
            <a:pPr marL="457200" marR="0" lvl="1" indent="-8540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Ballinger removed 1 million acres of federal land from the reserved list → opened it to private commercial development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Taft defended Ballinger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Progressive Republicans criticized Taft’s support of relationships between businesses and the gov’t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Republican Party Splits Over Taft</a:t>
            </a: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Taft’s cautious nature caused a rift in the Republican Party – couldn’t please either side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Conservative – maintain ties with political machines and big businesses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Progressives – regulate businesses and practice land conservation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1910 midterm elections – Democrats gained control of HoR</a:t>
            </a:r>
            <a:endParaRPr/>
          </a:p>
          <a:p>
            <a:pPr marL="182562" marR="0" lvl="0" indent="-5302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1910 – Roosevelt returns to US, recognizes his Square Deal and Republican Party in shambles → decides to run for 3</a:t>
            </a:r>
            <a:r>
              <a:rPr lang="en-US" sz="2400" b="0" i="0" u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term in 1912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Conservative Republicans – Taft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Progressive Republicans → 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Bull Moose Party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Roosevelt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Bull Moose Party</a:t>
            </a:r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4114800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Progressive Party = </a:t>
            </a: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Bull Moose Party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Roosevelt claimed he was “as strong as a bull moose.”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Bull Moose Party Platform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 election of senators 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states need to adopt initiatives, referendums, and recalls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Women’s suffrage, workers’ comp, no child labor, gov’t regulation of business</a:t>
            </a:r>
            <a:endParaRPr/>
          </a:p>
          <a:p>
            <a:pPr marL="182563" marR="0" lvl="0" indent="-746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Shape 171" descr="caricature of Roosevelt as a bull moos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304800"/>
            <a:ext cx="4213225" cy="586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Election of 1912</a:t>
            </a: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343400" y="1219200"/>
            <a:ext cx="43434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2" marR="0" lvl="0" indent="-182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Bull Moose Party (progressives) – Roosevelt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Called Taft a “fathead” with the brain of a “guinea pig”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18256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Republicans – Taft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Called Roosevelt a “dangerous egotist”</a:t>
            </a:r>
            <a:endParaRPr/>
          </a:p>
          <a:p>
            <a:pPr marL="457200" marR="0" lvl="1" indent="-18256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8256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Democrats – 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Woodrow Wilson</a:t>
            </a: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(NJ governor) </a:t>
            </a:r>
            <a:endParaRPr/>
          </a:p>
          <a:p>
            <a:pPr marL="547687" marR="0" lvl="2" indent="-18256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“Don’t interfere when your enemy is destroying himself.” </a:t>
            </a:r>
            <a:endParaRPr/>
          </a:p>
          <a:p>
            <a:pPr marL="182563" marR="0" lvl="0" indent="-746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Shape 178" descr="http://upload.wikimedia.org/wikipedia/commons/thumb/1/19/President_Theodore_Roosevelt%2C_1904.jpg/220px-President_Theodore_Roosevelt%2C_190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352550"/>
            <a:ext cx="2095500" cy="276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 descr="http://upload.wikimedia.org/wikipedia/commons/thumb/8/8b/William_Howard_Taft_as_Chief_Justice_SCOTUS.jpg/220px-William_Howard_Taft_as_Chief_Justice_SCOTUS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09800" y="2209800"/>
            <a:ext cx="2095500" cy="278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 descr="http://upload.wikimedia.org/wikipedia/commons/thumb/9/91/Woodrow_Wilson_%28Nobel_1919%29.png/220px-Woodrow_Wilson_%28Nobel_1919%29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5800" y="3895725"/>
            <a:ext cx="2095500" cy="296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Election of 1912</a:t>
            </a:r>
            <a:endParaRPr/>
          </a:p>
        </p:txBody>
      </p:sp>
      <p:graphicFrame>
        <p:nvGraphicFramePr>
          <p:cNvPr id="186" name="Shape 186"/>
          <p:cNvGraphicFramePr/>
          <p:nvPr/>
        </p:nvGraphicFramePr>
        <p:xfrm>
          <a:off x="457200" y="1219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{DE09B975-BE50-442A-85C2-F8FF34B522E3}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Roosevelt</a:t>
                      </a:r>
                      <a:endParaRPr/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Taft</a:t>
                      </a:r>
                      <a:endParaRPr/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Debs</a:t>
                      </a:r>
                      <a:endParaRPr/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Wilson</a:t>
                      </a:r>
                      <a:endParaRPr/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Bull Moose (Progressive)</a:t>
                      </a:r>
                      <a:endParaRPr/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Conservative Republican</a:t>
                      </a:r>
                      <a:endParaRPr/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Socialist</a:t>
                      </a:r>
                      <a:endParaRPr/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Democrat</a:t>
                      </a:r>
                      <a:endParaRPr/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3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Strong gov’t role in economic affairs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Supervise big business</a:t>
                      </a:r>
                      <a:endParaRPr/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Cautious progressivism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Compromises</a:t>
                      </a:r>
                      <a:endParaRPr/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Called for an end to capitalism</a:t>
                      </a:r>
                      <a:endParaRPr/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Strong gov’t role in economic affairs, stronger antitrust laws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Supported small business and free market competition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i="0" u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87" name="Shape 187" descr="image: party candidates carto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3736975"/>
            <a:ext cx="5981700" cy="312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lar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lar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lar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larity">
  <a:themeElements>
    <a:clrScheme name="Equity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1359</Words>
  <Application>Microsoft Office PowerPoint</Application>
  <PresentationFormat>On-screen Show (4:3)</PresentationFormat>
  <Paragraphs>156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1_Clarity</vt:lpstr>
      <vt:lpstr>Clarity</vt:lpstr>
      <vt:lpstr>2_Clarity</vt:lpstr>
      <vt:lpstr>3_Clarity</vt:lpstr>
      <vt:lpstr>4_Clarity</vt:lpstr>
      <vt:lpstr>THE PROGRESSIVE ERA</vt:lpstr>
      <vt:lpstr>Review</vt:lpstr>
      <vt:lpstr>2.5 – PROGRESSIVISM UNDER TAFT &amp; WILSON</vt:lpstr>
      <vt:lpstr>Taft Becomes POTUS 1908-1912</vt:lpstr>
      <vt:lpstr>Taft Loses Support from Progressive Republicans</vt:lpstr>
      <vt:lpstr>Republican Party Splits Over Taft</vt:lpstr>
      <vt:lpstr>Bull Moose Party</vt:lpstr>
      <vt:lpstr>Election of 1912</vt:lpstr>
      <vt:lpstr>Election of 1912</vt:lpstr>
      <vt:lpstr>Election of 1912 (10 min)</vt:lpstr>
      <vt:lpstr>Woodrow Wilson https://www.youtube.com/watch?v=DVtkymxNFwA</vt:lpstr>
      <vt:lpstr>Antitrust Measures</vt:lpstr>
      <vt:lpstr>Reduction of Tariffs</vt:lpstr>
      <vt:lpstr>Reduction of Tariffs</vt:lpstr>
      <vt:lpstr>Financial Reform</vt:lpstr>
      <vt:lpstr>Women Gain the Vote</vt:lpstr>
      <vt:lpstr>Women Gain the Vote</vt:lpstr>
      <vt:lpstr>Limits to Progressivism</vt:lpstr>
      <vt:lpstr>Final Thoughts…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PROGRESSIVE ERA</dc:title>
  <dc:creator>Randolph Freeman Duncan</dc:creator>
  <cp:lastModifiedBy>Randolph Freeman Ducan</cp:lastModifiedBy>
  <cp:revision>1</cp:revision>
  <dcterms:modified xsi:type="dcterms:W3CDTF">2018-03-28T17:45:24Z</dcterms:modified>
</cp:coreProperties>
</file>