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</p:sldMasterIdLst>
  <p:notesMasterIdLst>
    <p:notesMasterId r:id="rId18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132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7973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7973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7973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pic" idx="2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  <a:defRPr sz="2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685800" y="3398837"/>
            <a:ext cx="7848600" cy="158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6" name="Shape 76"/>
          <p:cNvCxnSpPr/>
          <p:nvPr/>
        </p:nvCxnSpPr>
        <p:spPr>
          <a:xfrm>
            <a:off x="731837" y="4598987"/>
            <a:ext cx="7848600" cy="1587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" name="Shape 91"/>
          <p:cNvCxnSpPr/>
          <p:nvPr/>
        </p:nvCxnSpPr>
        <p:spPr>
          <a:xfrm rot="5400000">
            <a:off x="2218531" y="4045743"/>
            <a:ext cx="4708525" cy="158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9" name="Shape 109"/>
          <p:cNvCxnSpPr/>
          <p:nvPr/>
        </p:nvCxnSpPr>
        <p:spPr>
          <a:xfrm rot="5400000">
            <a:off x="-13493" y="3580606"/>
            <a:ext cx="5578475" cy="158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RaJXg_B_u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PROGRESSIVE ERA</a:t>
            </a:r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r>
              <a:rPr lang="en-US" sz="24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American History II - Unit 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Shape 195" descr="http://www.oddee.com/_media/imgs/articles/a271_a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446087"/>
            <a:ext cx="2438400" cy="3516312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Regulating Food and Drugs</a:t>
            </a:r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457200" y="1673225"/>
            <a:ext cx="4038600" cy="5108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 and drug ads claimed to do everything from cure cancer to grow hair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Popular medicines contained opium, cocaine, and alcohol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Pure Food and Drug Act of 1906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products must have clear labels detailing ingredients and actual effects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did not prohibit/ban harmful ingredients</a:t>
            </a:r>
            <a:endParaRPr/>
          </a:p>
        </p:txBody>
      </p:sp>
      <p:pic>
        <p:nvPicPr>
          <p:cNvPr id="198" name="Shape 198" descr="http://www.oddee.com/_media/imgs/articles/a271_a1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4038600"/>
            <a:ext cx="4286250" cy="262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Conservation and Natural Resources</a:t>
            </a:r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98275" y="1524000"/>
            <a:ext cx="44991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the late 19</a:t>
            </a:r>
            <a:r>
              <a:rPr lang="en-US" sz="20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century, America had exploited its natural resources/environment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Water pollution, deforestation, mines, logging floods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Roosevelt believed in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conservation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0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natural areas should be preserved while others cultivated for economic resources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Compared to </a:t>
            </a: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preservation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16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existing natural areas should be maintained and not cultivated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 Reclamation Act of 1902 – funded irrigation projects and clean water practices in the West (Roosevelt Dam and the Shoshone Dam)</a:t>
            </a:r>
            <a:endParaRPr/>
          </a:p>
        </p:txBody>
      </p:sp>
      <p:pic>
        <p:nvPicPr>
          <p:cNvPr id="205" name="Shape 205" descr="File:TR-Envir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56175" y="1447800"/>
            <a:ext cx="3883025" cy="533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Roosevelt and Civil Rights</a:t>
            </a:r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152400" y="1524000"/>
            <a:ext cx="5638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Failed to support civil rights for African Americans on a large federal scale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Invited Booker T. Washington to DC to symbolize his support for civil rights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Did not impress more radical civil rights activists (Team Du Bois)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Claimed Washington was the “white man’s black man” – the least threatening civil rights activist at the time</a:t>
            </a:r>
            <a:endParaRPr/>
          </a:p>
          <a:p>
            <a:pPr marL="182562" marR="0" lvl="0" indent="-5302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Civil rights for blacks found little support from the federal government of the Progressive Era.</a:t>
            </a:r>
            <a:endParaRPr/>
          </a:p>
        </p:txBody>
      </p:sp>
      <p:pic>
        <p:nvPicPr>
          <p:cNvPr id="212" name="Shape 212" descr="http://dilemmaxdotnet.files.wordpress.com/2013/02/theodore-roosevelt-at-tuskegee-with-booker-t-washington-1905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75525" y="756675"/>
            <a:ext cx="2363787" cy="3043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 descr="http://callisto.ggsrv.com/imgsrv/FastFetch/UBER2/00003143-T2?boundbox2=255+2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97575" y="3929062"/>
            <a:ext cx="2765425" cy="2776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Review</a:t>
            </a:r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 were the muckrakers and what was their goal?</a:t>
            </a: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182562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Journalists who wanted to expose societal, political, and economic injustices → raise awareness and spark change</a:t>
            </a:r>
            <a:endParaRPr sz="1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were the 4 goals of the Progressive Movement?</a:t>
            </a:r>
            <a:endParaRPr/>
          </a:p>
          <a:p>
            <a:pPr marL="457200" marR="0" lvl="1" indent="-182562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Protect social welfare, promote moral improvement, create economic reform,  foster efficiency. 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did civic participation in local/state/fed gov’t expand during the Progressive Era?</a:t>
            </a:r>
            <a:endParaRPr/>
          </a:p>
          <a:p>
            <a:pPr marL="457200" marR="0" lvl="1" indent="-182562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Initiative, referendum, recall, primary system, 17</a:t>
            </a:r>
            <a:r>
              <a:rPr lang="en-US" sz="19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Amendment (direct election of senators)</a:t>
            </a:r>
            <a:endParaRPr/>
          </a:p>
          <a:p>
            <a:pPr marL="457200" marR="0" lvl="1" indent="-182562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Pushes for women’s suffrage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what areas of society did females perform “social housekeeping?”</a:t>
            </a:r>
            <a:endParaRPr/>
          </a:p>
          <a:p>
            <a:pPr marL="457200" marR="0" lvl="1" indent="-182562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Workplace, education, temperance, and housing 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was the 3 pronged-strategy for achieving women’s suffrage?</a:t>
            </a:r>
            <a:endParaRPr/>
          </a:p>
          <a:p>
            <a:pPr marL="457200" marR="0" lvl="1" indent="-182562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 legislation, test 14</a:t>
            </a:r>
            <a:r>
              <a:rPr lang="en-US" sz="19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Amendment with litigation, Constitutional amendment </a:t>
            </a:r>
            <a:endParaRPr/>
          </a:p>
          <a:p>
            <a:pPr marL="182563" marR="0" lvl="0" indent="-80010" algn="l" rtl="0"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722312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</a:pPr>
            <a:r>
              <a:rPr lang="en-US" sz="43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2.4 – TEDDY ROOSEVELT’S SQUARE DEAL</a:t>
            </a:r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722312" y="4627562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r>
              <a:rPr lang="en-US" sz="2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https://www.youtube.com/watch?v=jRaJXg_B_uc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Theodore Roosevelt</a:t>
            </a:r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5105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Wealthy NY family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Severe asthmatic but mastered horseback riding, marksmanship, boxing, and wrestling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Republican (but increasingly progressive) - 3 terms in NY state assembly, NYC police commissioner, assistant secretary of US Navy, NY Governor, VP to McKinley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1901 – McKinley assassinated → Teddy as POTUS (youngest at 42)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26</a:t>
            </a:r>
            <a:r>
              <a:rPr lang="en-US" sz="24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POTUS 1901-1908</a:t>
            </a:r>
            <a:endParaRPr/>
          </a:p>
        </p:txBody>
      </p:sp>
      <p:pic>
        <p:nvPicPr>
          <p:cNvPr id="146" name="Shape 146" descr="TeddyRoosevel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0800" y="609600"/>
            <a:ext cx="27432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 descr="http://upload.wikimedia.org/wikipedia/en/thumb/8/84/TR_Age_11_Paris.jpg/170px-TR_Age_11_Pari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57800" y="0"/>
            <a:ext cx="1619250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 descr="BEP engraved portrait of Roosevelt as President."/>
          <p:cNvPicPr preferRelativeResize="0"/>
          <p:nvPr/>
        </p:nvPicPr>
        <p:blipFill rotWithShape="1">
          <a:blip r:embed="rId5">
            <a:alphaModFix/>
          </a:blip>
          <a:srcRect l="13844" t="11277" r="16923" b="21052"/>
          <a:stretch/>
        </p:blipFill>
        <p:spPr>
          <a:xfrm>
            <a:off x="6248400" y="4038600"/>
            <a:ext cx="2143125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Fun Fact!</a:t>
            </a:r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539875"/>
            <a:ext cx="4343400" cy="493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“teddy bear” is named after Teddy Roosevelt!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Refused to shoot a bear because it was unsportsmanlike, however instructed that the bear be put out of its misery (clubbed)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Toymaker Morris Michtom created a stuffed bear and called it “Teddy’s bear”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Roosevelt gave permission to use his name → toys were an immediate success</a:t>
            </a:r>
            <a:endParaRPr/>
          </a:p>
        </p:txBody>
      </p:sp>
      <p:pic>
        <p:nvPicPr>
          <p:cNvPr id="155" name="Shape 155" descr="https://encrypted-tbn2.gstatic.com/images?q=tbn:ANd9GcRLnT6gYI-xqMRyZc6fGdrrv8In3eeAo7bGxdNThXkjeKo6WlC7s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0" y="0"/>
            <a:ext cx="2435225" cy="297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 descr="http://upload.wikimedia.org/wikipedia/commons/thumb/b/b3/TheodoreRooseveltTeddyBear.jpg/250px-TheodoreRooseveltTeddyBea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05400" y="2947987"/>
            <a:ext cx="4038600" cy="3910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048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Teddy’s Use of the Bully Pulpit</a:t>
            </a:r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62484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Believed the POTUS should be a “steward of the people” – POTUS and fed gov’t are responsible for national welfare</a:t>
            </a:r>
            <a:endParaRPr/>
          </a:p>
          <a:p>
            <a:pPr marL="182562" marR="0" lvl="0" indent="-5302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3" marR="0" lvl="0" indent="-53023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7010400" y="0"/>
            <a:ext cx="2133600" cy="2057400"/>
          </a:xfrm>
          <a:prstGeom prst="cloudCallout">
            <a:avLst>
              <a:gd name="adj1" fmla="val 6300"/>
              <a:gd name="adj2" fmla="val 24300"/>
            </a:avLst>
          </a:prstGeom>
          <a:solidFill>
            <a:schemeClr val="lt1"/>
          </a:solidFill>
          <a:ln w="26425" cap="flat" cmpd="sng">
            <a:solidFill>
              <a:srgbClr val="95625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1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Steward</a:t>
            </a: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a person who acts an agent for others</a:t>
            </a:r>
            <a:endParaRPr/>
          </a:p>
        </p:txBody>
      </p:sp>
      <p:pic>
        <p:nvPicPr>
          <p:cNvPr id="164" name="Shape 164" descr="teddy_roosevelt_point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2667000"/>
            <a:ext cx="2838450" cy="326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 descr="Teddy+Roosevelt+Speaki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24600" y="2417762"/>
            <a:ext cx="2438400" cy="3475037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/>
          <p:nvPr/>
        </p:nvSpPr>
        <p:spPr>
          <a:xfrm>
            <a:off x="2819400" y="2667000"/>
            <a:ext cx="3886200" cy="2971800"/>
          </a:xfrm>
          <a:prstGeom prst="leftRightArrow">
            <a:avLst>
              <a:gd name="adj1" fmla="val 8259"/>
              <a:gd name="adj2" fmla="val 50000"/>
            </a:avLst>
          </a:prstGeom>
          <a:solidFill>
            <a:schemeClr val="accent1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Bully Pulpit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office of high ranking that permits the holder to speak out and be heard → shape legislation and policies</a:t>
            </a:r>
            <a:endParaRPr/>
          </a:p>
        </p:txBody>
      </p:sp>
      <p:sp>
        <p:nvSpPr>
          <p:cNvPr id="167" name="Shape 167"/>
          <p:cNvSpPr txBox="1"/>
          <p:nvPr/>
        </p:nvSpPr>
        <p:spPr>
          <a:xfrm>
            <a:off x="0" y="5934075"/>
            <a:ext cx="914400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“It is the </a:t>
            </a: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duty of the president 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act upon the theory that </a:t>
            </a: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is the steward of the people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and to assume that he has the legal </a:t>
            </a: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right to do whatever  the needs of the people demand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unless the </a:t>
            </a: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Constitution or the laws explicitly forbid him to do it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.”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Federal Power and Teddy Roosevelt</a:t>
            </a:r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3962400" y="1177912"/>
            <a:ext cx="5143500" cy="54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Roosevelt’s </a:t>
            </a:r>
            <a:r>
              <a:rPr lang="en-US" sz="2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Square Deal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progressive reforms to provide equal opportunity to all Americans</a:t>
            </a:r>
            <a:endParaRPr/>
          </a:p>
          <a:p>
            <a:pPr marL="182562" marR="0" lvl="0" indent="-182562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Used his presidency (his “bully pulpit”) to end big business rule</a:t>
            </a:r>
            <a:endParaRPr/>
          </a:p>
          <a:p>
            <a:pPr marL="457200" marR="0" lvl="1" indent="-182562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Sherman Antitrust Act of 1890 banned monopolies… but was hard to enforce and monopolies continued to grow.</a:t>
            </a:r>
            <a:endParaRPr/>
          </a:p>
          <a:p>
            <a:pPr marL="182562" marR="0" lvl="0" indent="-182562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Roosevelt → </a:t>
            </a:r>
            <a:r>
              <a:rPr lang="en-US" sz="2200" b="1"/>
              <a:t>T</a:t>
            </a:r>
            <a:r>
              <a:rPr lang="en-US" sz="2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rustbuster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good and bad trusts (monopolies) should be broken apart → used SCOTUS to interpret the law and apply it to illegal monopolies</a:t>
            </a:r>
            <a:endParaRPr sz="2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182562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Northern Securities Railroad – dissolved by Supreme Court</a:t>
            </a:r>
            <a:endParaRPr/>
          </a:p>
          <a:p>
            <a:pPr marL="457200" marR="0" lvl="1" indent="-182562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American Tobacco v. US – broke tobacco monopoly into smaller companies</a:t>
            </a:r>
            <a:endParaRPr/>
          </a:p>
          <a:p>
            <a:pPr marL="182563" marR="0" lvl="0" indent="-80010" algn="l" rtl="0"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4" name="Shape 174" descr="Click to see a large version of this cartoon..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4175" y="1616225"/>
            <a:ext cx="3578225" cy="5043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Federal Power and Teddy Roosevelt</a:t>
            </a:r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76200" y="1614875"/>
            <a:ext cx="5105400" cy="56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1902 Anthracite Coal Strike: Roosevelt brought management and strikers to DC to compromise (arbitrator - federal commission)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federal gov’t would intervene in big business issues if threatening the public welfare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reflected the progressive belief that disputes could be settled by efficient arbitration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Railroad Regulation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Elkins Act in 1903 – no more railroad rebates (refunds) to businesses and railroads must inform the public if rates changed.</a:t>
            </a:r>
            <a:endParaRPr/>
          </a:p>
        </p:txBody>
      </p:sp>
      <p:pic>
        <p:nvPicPr>
          <p:cNvPr id="181" name="Shape 181" descr="http://upload.wikimedia.org/wikipedia/en/thumb/3/3f/Coal_miners_in_Hazleton_PA_1900.jpg/300px-Coal_miners_in_Hazleton_PA_1900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0" y="1219200"/>
            <a:ext cx="2857500" cy="294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 descr="http://upload.wikimedia.org/wikipedia/commons/thumb/4/42/Wrau-coal-strike-commissionb.jpg/200px-Wrau-coal-strike-commissionb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95900" y="3492500"/>
            <a:ext cx="3657600" cy="334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Regulating Food </a:t>
            </a:r>
            <a:b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Drugs</a:t>
            </a:r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673225"/>
            <a:ext cx="4038600" cy="471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Roosevelt disgusted by practices detailed in Sinclair’s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Jungle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→ created commission to investigate meat industry</a:t>
            </a:r>
            <a:endParaRPr/>
          </a:p>
          <a:p>
            <a:pPr marL="182562" marR="0" lvl="0" indent="-5302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Meat Inspection Act of 1906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cleanliness requirements and federal meat inspection program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Did not require date-of-manufacture to printed on canned goods</a:t>
            </a:r>
            <a:endParaRPr/>
          </a:p>
        </p:txBody>
      </p:sp>
      <p:pic>
        <p:nvPicPr>
          <p:cNvPr id="189" name="Shape 189" descr="trtoonmuck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648200" y="3810000"/>
            <a:ext cx="4267200" cy="2843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 descr="https://encrypted-tbn2.gstatic.com/images?q=tbn:ANd9GcTJRHMmyRJguHCDjTgNfdj4ehKFiODFCASAZyyX2aWCQtlsVbgB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29200" y="228600"/>
            <a:ext cx="3009900" cy="336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lar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lar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lar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lar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818</Words>
  <Application>Microsoft Office PowerPoint</Application>
  <PresentationFormat>On-screen Show (4:3)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1_Clarity</vt:lpstr>
      <vt:lpstr>Clarity</vt:lpstr>
      <vt:lpstr>2_Clarity</vt:lpstr>
      <vt:lpstr>3_Clarity</vt:lpstr>
      <vt:lpstr>4_Clarity</vt:lpstr>
      <vt:lpstr>THE PROGRESSIVE ERA</vt:lpstr>
      <vt:lpstr>Review</vt:lpstr>
      <vt:lpstr>2.4 – TEDDY ROOSEVELT’S SQUARE DEAL</vt:lpstr>
      <vt:lpstr>Theodore Roosevelt</vt:lpstr>
      <vt:lpstr>Fun Fact!</vt:lpstr>
      <vt:lpstr>Teddy’s Use of the Bully Pulpit</vt:lpstr>
      <vt:lpstr>Federal Power and Teddy Roosevelt</vt:lpstr>
      <vt:lpstr>Federal Power and Teddy Roosevelt</vt:lpstr>
      <vt:lpstr>Regulating Food  and Drugs</vt:lpstr>
      <vt:lpstr>Regulating Food and Drugs</vt:lpstr>
      <vt:lpstr>Conservation and Natural Resources</vt:lpstr>
      <vt:lpstr>Roosevelt and Civil Rights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PROGRESSIVE ERA</dc:title>
  <dc:creator>Randolph Freeman Duncan</dc:creator>
  <cp:lastModifiedBy>Randolph Freeman Ducan</cp:lastModifiedBy>
  <cp:revision>1</cp:revision>
  <dcterms:modified xsi:type="dcterms:W3CDTF">2018-03-28T17:44:45Z</dcterms:modified>
</cp:coreProperties>
</file>