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hape 18"/>
          <p:cNvCxnSpPr/>
          <p:nvPr/>
        </p:nvCxnSpPr>
        <p:spPr>
          <a:xfrm>
            <a:off x="685800" y="3398838"/>
            <a:ext cx="7848600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Shape 99"/>
          <p:cNvCxnSpPr/>
          <p:nvPr/>
        </p:nvCxnSpPr>
        <p:spPr>
          <a:xfrm>
            <a:off x="731838" y="4598988"/>
            <a:ext cx="7848600" cy="158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hape 31"/>
          <p:cNvCxnSpPr/>
          <p:nvPr/>
        </p:nvCxnSpPr>
        <p:spPr>
          <a:xfrm rot="5400000">
            <a:off x="2218531" y="4045744"/>
            <a:ext cx="4708525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hape 41"/>
          <p:cNvCxnSpPr/>
          <p:nvPr/>
        </p:nvCxnSpPr>
        <p:spPr>
          <a:xfrm>
            <a:off x="731838" y="4598988"/>
            <a:ext cx="7848600" cy="158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hape 64"/>
          <p:cNvCxnSpPr/>
          <p:nvPr/>
        </p:nvCxnSpPr>
        <p:spPr>
          <a:xfrm rot="5400000">
            <a:off x="-13494" y="3580607"/>
            <a:ext cx="5578475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13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PROGRESSIVE ERA</a:t>
            </a:r>
            <a:endParaRPr sz="5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American History II - Unit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Blacks and Higher Education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Excluded from white institutions → founded Howard, Atlanta, and Fisk Universities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 from Freedman’s Bureau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1900, only 4% of blacks attended university</a:t>
            </a:r>
            <a:endParaRPr/>
          </a:p>
        </p:txBody>
      </p:sp>
      <p:pic>
        <p:nvPicPr>
          <p:cNvPr id="175" name="Shape 175" descr="http://www.howard.edu/images/photos/howard-rabble-19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352800"/>
            <a:ext cx="441007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http://www.smu.ac.uk/jazzheritage/images/stories/1899fisk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3409950"/>
            <a:ext cx="43243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Legal Discrimination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Jim Crow laws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discriminatory laws passed by gov’ts of southern states to restrict rights of blacks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Legal discrimination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discriminatory practices outlined in legislation/laws and enforced by a gov’t.</a:t>
            </a:r>
            <a:endParaRPr/>
          </a:p>
          <a:p>
            <a:pPr marL="182563" marR="0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1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Reconstruction - FED legislation and Constitutional amendments gave blacks citizen and voting rights</a:t>
            </a:r>
            <a:endParaRPr/>
          </a:p>
          <a:p>
            <a:pPr marL="182563" marR="0" lvl="1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Post-Reconstruction South - STATE and LOCAL gov’ts passed Jim Crow laws and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segregation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laws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Segregation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legal separation of races in public/private facilities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Shape 183" descr="http://www.pbs.org/wgbh/americanexperience/freedomriders/assets/images/issues/header/jim-crow-laws.jpg"/>
          <p:cNvPicPr preferRelativeResize="0"/>
          <p:nvPr/>
        </p:nvPicPr>
        <p:blipFill rotWithShape="1">
          <a:blip r:embed="rId3">
            <a:alphaModFix/>
          </a:blip>
          <a:srcRect t="11528" b="35520"/>
          <a:stretch/>
        </p:blipFill>
        <p:spPr>
          <a:xfrm>
            <a:off x="5784850" y="0"/>
            <a:ext cx="2819400" cy="14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Legal Discrimination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 tax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fee required to register to vote</a:t>
            </a:r>
            <a:endParaRPr/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Literacy tests – reading/writing test required to register to vote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Blacks were asked harder questions, given more difficult passages, or given a test in a foreign language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Officials would pass/fail applicants as they wished</a:t>
            </a:r>
            <a:endParaRPr/>
          </a:p>
          <a:p>
            <a:pPr marL="182563" marR="0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Grandfather clause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allowed voting rights if a person’s ancestors could vote prior to 1867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Loophole for white applicants who could not pay the poll tax or failed the literacy test</a:t>
            </a:r>
            <a:endParaRPr/>
          </a:p>
          <a:p>
            <a:pPr marL="182563" marR="0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Plessy v. Ferguson</a:t>
            </a:r>
            <a:endParaRPr sz="40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SCOTUS failed to overturn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Jim Crow laws in the late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1800s and even issued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decisions upholding segregation</a:t>
            </a:r>
            <a:endParaRPr/>
          </a:p>
          <a:p>
            <a:pPr marL="182563" marR="0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Plessy v. Ferguson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(1896) - Background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Homer Plessy (1/8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black with fair skin) sat in a “Whites Only” train car in Louisiana, refused to move, arrested → violated LA’s “Separate Car” segregation law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Judge Ferguson of the Orleans Parish upheld the arrest and segregation law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Plessy appealed, eventually suing Ferguson → picked for review by SCOTUS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Shape 196" descr="https://thegrio.files.wordpress.com/2012/05/homer-plessy-16x9.jpg?w=6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371600"/>
            <a:ext cx="3935413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Plessy v. Ferguson</a:t>
            </a:r>
            <a:endParaRPr sz="40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Plessy v. Ferguson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(1896) – Arguments</a:t>
            </a:r>
            <a:endParaRPr/>
          </a:p>
          <a:p>
            <a:pPr marL="182563" marR="0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Plessy– LA’s segregation laws violated the 14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Amendment 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“No state shall… deny to any person within its jurisdiction the equal protection of the law.”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14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Amendment</a:t>
            </a:r>
            <a:endParaRPr/>
          </a:p>
          <a:p>
            <a:pPr marL="730250" marR="0" lvl="2" indent="-7969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Ferguson – states have the right to regulate railroad companies while they operated within state boundaries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“… that all railway companies carrying passengers in their coaches in this State, shall provide equal but separate accommodations for the white, and colored races.”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LA Acts 1890, No. 111</a:t>
            </a:r>
            <a:endParaRPr/>
          </a:p>
          <a:p>
            <a:pPr marL="457200" marR="0" lvl="1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Plessy v. Ferguson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Plessy v. Ferguson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(1896) – Decision</a:t>
            </a:r>
            <a:endParaRPr/>
          </a:p>
          <a:p>
            <a:pPr marL="182563" marR="0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7-1 in favor of Ferguson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Laws requiring separate but equal facilities for blacks and whites do not violate the Constitution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Amendment provides equality under law BUT does not erase “distinctions based upon color”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spaces for races “do no necessarily imply the inferiority of either race to the other.”</a:t>
            </a:r>
            <a:endParaRPr/>
          </a:p>
          <a:p>
            <a:pPr marL="274637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DISSENT – John Marshall Harlan, “The thin disguise of ‘equal’ will not mislead anyone, nor atone for the wrong this day done.”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Institutional Discrimination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10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Institutional discrimination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discrimination that has been incorporated into a society’s structures, processes and procedures of organizations</a:t>
            </a:r>
            <a:endParaRPr/>
          </a:p>
          <a:p>
            <a:pPr marL="457200" marR="0" lvl="1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Prejudices </a:t>
            </a:r>
            <a:r>
              <a:rPr lang="en-US" sz="1800"/>
              <a:t>ingrained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 deeply in a society’s culture that  discriminatory actions are commonplace</a:t>
            </a:r>
            <a:endParaRPr/>
          </a:p>
          <a:p>
            <a:pPr marL="182563" marR="0" lvl="0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Racial violence</a:t>
            </a:r>
            <a:endParaRPr/>
          </a:p>
          <a:p>
            <a:pPr marL="457200" marR="0" lvl="1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Blacks and others who did not follow the unspoken racial rules could face violence</a:t>
            </a:r>
            <a:endParaRPr/>
          </a:p>
          <a:p>
            <a:pPr marL="457200" marR="0" lvl="1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Lynching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executions by a mob, often by hanging, in order to punish an alleged transgressor, or to intimidate a minority group</a:t>
            </a:r>
            <a:endParaRPr/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1882-92 – more than 1400 blacks lynched</a:t>
            </a:r>
            <a:endParaRPr/>
          </a:p>
          <a:p>
            <a:pPr marL="457200" marR="0" lvl="1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Shot, burned, hung without trial for accused crime/transgression</a:t>
            </a:r>
            <a:endParaRPr/>
          </a:p>
          <a:p>
            <a:pPr marL="457200" marR="0" lvl="1" indent="-8540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540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Shape 215" descr="https://henriettavintondavis.files.wordpress.com/2013/10/1375925_231586936999099_674623267_n.jpg?w=226&amp;h=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0013" y="628650"/>
            <a:ext cx="215265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 descr="http://www.dallasnews.com/incoming/20120615-ikebruce001.jpg.ece/BINARY/w620x413/IkeBruce0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6913" y="4114800"/>
            <a:ext cx="3367087" cy="22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Wilmington Race Riots-1898</a:t>
            </a: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8140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November 10, 1898</a:t>
            </a:r>
            <a:endParaRPr/>
          </a:p>
          <a:p>
            <a:pPr marL="457200" lvl="0" indent="-358140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Over 500 whites burned the office of the “Daily Record”</a:t>
            </a:r>
            <a:endParaRPr/>
          </a:p>
          <a:p>
            <a:pPr marL="457200" lvl="0" indent="-358140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14 Blacks killed</a:t>
            </a:r>
            <a:endParaRPr/>
          </a:p>
          <a:p>
            <a:pPr marL="457200" lvl="0" indent="-35814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Whites took over government of Wilmington and passed “Jim Crow” laws</a:t>
            </a: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4040925"/>
            <a:ext cx="4762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Discrimination in the North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43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Post-Civil War and Reconstruction – some blacks moved north to find jobs and start fresh</a:t>
            </a:r>
            <a:endParaRPr/>
          </a:p>
          <a:p>
            <a:pPr marL="182563" marR="0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Discrimination existed in the north as well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Segregated neighborhoods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Discriminatory hiring practices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Exclusion from some labor unions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Race riots over competition for jobs and unfair treatment by police – NYC Race Riot in 1900</a:t>
            </a:r>
            <a:endParaRPr/>
          </a:p>
        </p:txBody>
      </p:sp>
      <p:pic>
        <p:nvPicPr>
          <p:cNvPr id="231" name="Shape 231" descr="Cartoon from the New-York Tribune, August 19, 1900, Page 9, Image 9, depicting a Tammany police cat, swinging a billy club, and an injured black man in the background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524000"/>
            <a:ext cx="3743325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Discrimination in the West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382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Blacks, Mexicans, Asians, Native Americans faced discrimination in western states</a:t>
            </a:r>
            <a:endParaRPr/>
          </a:p>
          <a:p>
            <a:pPr marL="182563" marR="0" lvl="0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Mexicans</a:t>
            </a:r>
            <a:endParaRPr/>
          </a:p>
          <a:p>
            <a:pPr marL="457200" marR="0" lvl="1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 1800s – hired in large numbers for railroad construction, mining, irrigation projects, agriculture</a:t>
            </a:r>
            <a:endParaRPr/>
          </a:p>
          <a:p>
            <a:pPr marL="457200" marR="0" lvl="1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Paid less than white workers in the same jobs</a:t>
            </a:r>
            <a:endParaRPr/>
          </a:p>
          <a:p>
            <a:pPr marL="457200" marR="0" lvl="1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Debt peonage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of forced slave labor in order to work off a debt to the employer</a:t>
            </a:r>
            <a:endParaRPr/>
          </a:p>
          <a:p>
            <a:pPr marL="730250" marR="0" lvl="2" indent="-182562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Declared unconstitutional by SCOTUS in 1911</a:t>
            </a:r>
            <a:endParaRPr/>
          </a:p>
          <a:p>
            <a:pPr marL="182563" marR="0" lvl="0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Chinese</a:t>
            </a:r>
            <a:endParaRPr/>
          </a:p>
          <a:p>
            <a:pPr marL="457200" marR="0" lvl="1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Mostly west-coast, pushed into segregated neighborhoods and schools</a:t>
            </a:r>
            <a:endParaRPr/>
          </a:p>
          <a:p>
            <a:pPr marL="457200" marR="0" lvl="1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Chinese Exclusion Act (1882) – restricted Chinese immigration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what ways did Americans find recreation and leisure at the turn of the 20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century?</a:t>
            </a:r>
            <a:endParaRPr/>
          </a:p>
          <a:p>
            <a:pPr marL="457200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Playgrounds, amusement parks, spectator sports, bikes</a:t>
            </a:r>
            <a:endParaRPr/>
          </a:p>
          <a:p>
            <a:pPr marL="182563" marR="0" lvl="0" indent="-18256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did changes in the printing and newspaper industries contribute to increased distribution of communication?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Cheap, durable paper + fast electric printing presses = more affordable and abundant newspaper/magazines</a:t>
            </a:r>
            <a:endParaRPr/>
          </a:p>
          <a:p>
            <a:pPr marL="457200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of sensational headlines and exaggerated stories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what ways was consumerism encouraged at the turn of the 20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century?</a:t>
            </a:r>
            <a:endParaRPr/>
          </a:p>
          <a:p>
            <a:pPr marL="457200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Advertisements</a:t>
            </a:r>
            <a:endParaRPr/>
          </a:p>
          <a:p>
            <a:pPr marL="457200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Rise of shopping centers, department stores, and chain stores</a:t>
            </a:r>
            <a:endParaRPr/>
          </a:p>
          <a:p>
            <a:pPr marL="182563" marR="0" lvl="0" indent="-18256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types of Americans were benefiting from and participating in advancements in technology, communication, and consumerism?</a:t>
            </a:r>
            <a:endParaRPr/>
          </a:p>
          <a:p>
            <a:pPr marL="457200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Mostly middle and upper class Americans with expendable income</a:t>
            </a:r>
            <a:endParaRPr/>
          </a:p>
          <a:p>
            <a:pPr marL="182563" marR="0" lvl="0" indent="-5302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Ida B. Wells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Outspoken black activist against discrimination, especially lynching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Born into slavery (1862), later a teacher and paper editor</a:t>
            </a:r>
            <a:endParaRPr/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Raised awareness of racial injustices through writings, lecturing, and organizing for civil rights</a:t>
            </a:r>
            <a:endParaRPr/>
          </a:p>
        </p:txBody>
      </p:sp>
      <p:pic>
        <p:nvPicPr>
          <p:cNvPr id="244" name="Shape 244" descr="http://40.media.tumblr.com/9ab77907f0f16a0dbcc945a94473fda6/tumblr_n194ahBnwv1sqx6u9o1_128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733800"/>
            <a:ext cx="27813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 descr="http://izquotes.com/quotes-pictures/quote-somebody-must-show-that-the-afro-american-race-is-more-sinned-against-than-sinning-and-it-seems-to-ida-b-wells-19579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3756025"/>
            <a:ext cx="5943600" cy="27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Washington and Du Bois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93223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Booker T. Washington</a:t>
            </a:r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2"/>
          </p:nvPr>
        </p:nvSpPr>
        <p:spPr>
          <a:xfrm>
            <a:off x="228600" y="1981200"/>
            <a:ext cx="3932400" cy="4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Tuskegee Normal and Industrial Institute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(1881) – all black training school</a:t>
            </a:r>
            <a:endParaRPr/>
          </a:p>
          <a:p>
            <a:pPr marL="182563" marR="0" lvl="0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1" indent="-1825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Believed racism would end once blacks acquired useful labor skills and proved economically valuable to society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marL="182563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Wait, prove your worth, and you shall succeed.”</a:t>
            </a:r>
            <a:endParaRPr/>
          </a:p>
          <a:p>
            <a:pPr marL="182563" marR="0" lvl="0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body" idx="3"/>
          </p:nvPr>
        </p:nvSpPr>
        <p:spPr>
          <a:xfrm>
            <a:off x="4754563" y="1371600"/>
            <a:ext cx="393223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W. E. B. Du Bois</a:t>
            </a: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4"/>
          </p:nvPr>
        </p:nvSpPr>
        <p:spPr>
          <a:xfrm>
            <a:off x="5135575" y="1981200"/>
            <a:ext cx="3932100" cy="4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15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the </a:t>
            </a:r>
            <a:r>
              <a:rPr lang="en-US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Niagara Movement 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(1905) which would later become the </a:t>
            </a:r>
            <a:r>
              <a:rPr lang="en-US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Association for the Advancement of Colored People (NAACP)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80010" algn="l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615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615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Racism would end once blacks obtained a liberal arts education to join the “Talented Tenth” (% of educated blacks) and produce change through political action</a:t>
            </a:r>
            <a:endParaRPr/>
          </a:p>
          <a:p>
            <a:pPr marL="182563" marR="0" lvl="0" indent="-80010" algn="l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615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615"/>
              <a:buFont typeface="Arial"/>
              <a:buChar char="•"/>
            </a:pPr>
            <a:r>
              <a:rPr lang="en-US" sz="1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“Waiting will continue oppression… act now!”</a:t>
            </a:r>
            <a:endParaRPr/>
          </a:p>
        </p:txBody>
      </p:sp>
      <p:pic>
        <p:nvPicPr>
          <p:cNvPr id="255" name="Shape 255" descr="https://encrypted-tbn1.gstatic.com/images?q=tbn:ANd9GcQk5EiaUpp5SVMwVV53FDbPBCrM37w9Az48c-cyinbx6FkXo4S0i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1887538"/>
            <a:ext cx="1363663" cy="192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 descr="https://encrypted-tbn1.gstatic.com/images?q=tbn:ANd9GcSZL561JaiMDdIyrM7J1YqwBHFhqkWhksfGIxgfvVe4JXF9JUF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4191000"/>
            <a:ext cx="1404938" cy="188118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4191000" y="3683000"/>
            <a:ext cx="838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2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2.2 – EDUCATION, SEGREGATION &amp; DISCRIMINATION</a:t>
            </a:r>
            <a:endParaRPr sz="432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22313" y="462756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Expanding Public Education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earlier reforms in education, after the Civil War…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school-aged children did not attend school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left within 4 years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 attended high school</a:t>
            </a:r>
            <a:endParaRPr/>
          </a:p>
          <a:p>
            <a:pPr marL="182563" marR="0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20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century education reformers viewed education as…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student, not the teacher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means to prepare students for participation in civic life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training ground for employment and economic advancement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way to assimilate immigrants into American society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key aspect of a stable and democratic nation</a:t>
            </a:r>
            <a:endParaRPr/>
          </a:p>
          <a:p>
            <a:pPr marL="457200" marR="0" lvl="1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Expanding Public Education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1895, laws required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compulsory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attendance for 12-16 weeks for children 8-14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Compulsory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mandatory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1900, kindergarten (for youngest students) added to public school systems</a:t>
            </a:r>
            <a:endParaRPr/>
          </a:p>
        </p:txBody>
      </p:sp>
      <p:pic>
        <p:nvPicPr>
          <p:cNvPr id="136" name="Shape 136" descr="https://amysscrapbag.files.wordpress.com/2013/02/classroo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817938"/>
            <a:ext cx="3962400" cy="304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http://www.usgennet.org/usa/il/county/knox/schools/1900_free_kingergarten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1295400"/>
            <a:ext cx="320040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Expanding Public Education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4572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Industrialization → high demand for skilled workers (technical and managerial)</a:t>
            </a:r>
            <a:endParaRPr/>
          </a:p>
          <a:p>
            <a:pPr marL="182563" marR="0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1900, high schools…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 attended by over 1 million children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Expanded the academic curriculum to include science, civics, and social studies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Added vocational courses in secretarial work (females) and drafting, carpentry, and mechanics (males)</a:t>
            </a:r>
            <a:endParaRPr/>
          </a:p>
          <a:p>
            <a:pPr marL="457200" marR="0" lvl="1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5344300" y="1600200"/>
            <a:ext cx="33855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New Hanover High School</a:t>
            </a:r>
            <a:endParaRPr sz="18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Wilmington’s first High School (Opened 1898) (Current Building since 1928)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2873375"/>
            <a:ext cx="4114800" cy="309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Disparities in Education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Race disparity in elementary school attendance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62% of white children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34% of black children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until 1940s that public education is widely available to black children in the South</a:t>
            </a:r>
            <a:endParaRPr/>
          </a:p>
          <a:p>
            <a:pPr marL="182563" marR="0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Blacks were mostly excluded from high school education.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1910 – 3% of blacks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15-19 attended high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Wealthy blacks in the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could opt for private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endParaRPr/>
          </a:p>
          <a:p>
            <a:pPr marL="182563" marR="0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Shape 152" descr="http://ncpedia.org/sites/default/files/jacobs%20schoo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4029075"/>
            <a:ext cx="4762500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419975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Immigrants and Education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441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Unlike blacks, immigrants were encouraged to attend school.</a:t>
            </a:r>
            <a:endParaRPr/>
          </a:p>
          <a:p>
            <a:pPr marL="457200" marR="0" lvl="1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Taught English and civics</a:t>
            </a:r>
            <a:endParaRPr/>
          </a:p>
          <a:p>
            <a:pPr marL="457200" marR="0" lvl="1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Promoted nationalism and patriotism - “Americanized” immigrant children</a:t>
            </a:r>
            <a:endParaRPr/>
          </a:p>
          <a:p>
            <a:pPr marL="182563" marR="0" lvl="0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immigrants resented the suppression of native customs and languages.</a:t>
            </a:r>
            <a:endParaRPr/>
          </a:p>
          <a:p>
            <a:pPr marL="457200" marR="0" lvl="1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Jews and Catholics disliked mandatory readings from the protestant King James version of the Bible in public schools → rise of Jewish and Catholic schools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and child immigrants attended night class in English and civics → citizenship test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63817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540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 descr="http://www.tenement.org/blog/wp-content/uploads/italian-school-1892-9.17.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675" y="1701749"/>
            <a:ext cx="3344875" cy="220393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5965950" y="952425"/>
            <a:ext cx="3114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Italian children recite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Pledge of </a:t>
            </a:r>
            <a:r>
              <a:rPr lang="en-US" sz="1800">
                <a:solidFill>
                  <a:schemeClr val="dk1"/>
                </a:solidFill>
              </a:rPr>
              <a:t>A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llegiance </a:t>
            </a: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5518038" y="6488088"/>
            <a:ext cx="35625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Italian immigrants in a night class</a:t>
            </a:r>
            <a:endParaRPr/>
          </a:p>
        </p:txBody>
      </p:sp>
      <p:pic>
        <p:nvPicPr>
          <p:cNvPr id="162" name="Shape 162" descr="http://doddcenter.uconn.edu/asc/research/guides/immigration/Italians_Class_in_Englis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3713" y="3729138"/>
            <a:ext cx="3613149" cy="27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Expanding Higher Education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1880-1920 – enrollment in university quadrupled</a:t>
            </a:r>
            <a:endParaRPr/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Industrialization and urbanization → new university courses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Foreign languages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sciences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Psychology and sociology (new fields)</a:t>
            </a:r>
            <a:endParaRPr/>
          </a:p>
          <a:p>
            <a:pPr marL="457200" marR="0" lvl="1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schools – law and medicine</a:t>
            </a:r>
            <a:endParaRPr/>
          </a:p>
          <a:p>
            <a:pPr marL="182563" marR="0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Admissions usually based on high school diploma, some schools required entrance exams</a:t>
            </a:r>
            <a:endParaRPr/>
          </a:p>
          <a:p>
            <a:pPr marL="457200" marR="0" lvl="1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1309</Words>
  <Application>Microsoft Office PowerPoint</Application>
  <PresentationFormat>On-screen Show (4:3)</PresentationFormat>
  <Paragraphs>166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Clarity</vt:lpstr>
      <vt:lpstr>Clarity</vt:lpstr>
      <vt:lpstr>THE PROGRESSIVE ERA</vt:lpstr>
      <vt:lpstr>Review</vt:lpstr>
      <vt:lpstr>2.2 – EDUCATION, SEGREGATION &amp; DISCRIMINATION</vt:lpstr>
      <vt:lpstr>Expanding Public Education</vt:lpstr>
      <vt:lpstr>Expanding Public Education</vt:lpstr>
      <vt:lpstr>Expanding Public Education</vt:lpstr>
      <vt:lpstr>Disparities in Education</vt:lpstr>
      <vt:lpstr>Immigrants and Education</vt:lpstr>
      <vt:lpstr>Expanding Higher Education</vt:lpstr>
      <vt:lpstr>Blacks and Higher Education</vt:lpstr>
      <vt:lpstr>Legal Discrimination</vt:lpstr>
      <vt:lpstr>Legal Discrimination</vt:lpstr>
      <vt:lpstr>Plessy v. Ferguson</vt:lpstr>
      <vt:lpstr>Plessy v. Ferguson</vt:lpstr>
      <vt:lpstr>Plessy v. Ferguson</vt:lpstr>
      <vt:lpstr>Institutional Discrimination</vt:lpstr>
      <vt:lpstr>Wilmington Race Riots-1898</vt:lpstr>
      <vt:lpstr>Discrimination in the North</vt:lpstr>
      <vt:lpstr>Discrimination in the West</vt:lpstr>
      <vt:lpstr>Ida B. Wells</vt:lpstr>
      <vt:lpstr>Washington and Du Bois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ERA</dc:title>
  <dc:creator>Randolph Freeman Duncan</dc:creator>
  <cp:lastModifiedBy>Randolph Freeman Ducan</cp:lastModifiedBy>
  <cp:revision>1</cp:revision>
  <dcterms:modified xsi:type="dcterms:W3CDTF">2018-03-28T17:43:09Z</dcterms:modified>
</cp:coreProperties>
</file>