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685800" y="3398837"/>
            <a:ext cx="7848600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731837" y="4598987"/>
            <a:ext cx="7848600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Shape 91"/>
          <p:cNvCxnSpPr/>
          <p:nvPr/>
        </p:nvCxnSpPr>
        <p:spPr>
          <a:xfrm rot="5400000">
            <a:off x="2218531" y="4045743"/>
            <a:ext cx="470852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Shape 109"/>
          <p:cNvCxnSpPr/>
          <p:nvPr/>
        </p:nvCxnSpPr>
        <p:spPr>
          <a:xfrm rot="5400000">
            <a:off x="-13493" y="3580606"/>
            <a:ext cx="557847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IwrklcRh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PROGRESSIVE ERA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en-US"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American History II - Unit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American Leisure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95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Industrialization → consumerism of food products with brand names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Coca-Cola (1886)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Headache remedy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Contained extracts from Peruvian coca leaves and African cola plants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Hershey’s Chocolate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1900 –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chocolate bar sold</a:t>
            </a:r>
            <a:endParaRPr/>
          </a:p>
        </p:txBody>
      </p:sp>
      <p:pic>
        <p:nvPicPr>
          <p:cNvPr id="200" name="Shape 200" descr="http://www.beautifullife.info/wp-content/uploads/2009/04/29/1889-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762000"/>
            <a:ext cx="4176712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Developments in Communication</a:t>
            </a: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5410200" cy="5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 with the railroad, new technological advancements increased the speed of communicating information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Printing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1890 – </a:t>
            </a:r>
            <a:r>
              <a:rPr lang="en-US"/>
              <a:t>l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iteracy rate</a:t>
            </a:r>
            <a:r>
              <a:rPr lang="en-US"/>
              <a:t> growing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demand for books, newspapers, magazines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Mills began to produce  bulk cheap paper from wood pulp that could withstand high-speed printing presses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Cheap, durable paper + fast electric printing presses = more affordable and abundant newspapers and magazines</a:t>
            </a:r>
            <a:endParaRPr/>
          </a:p>
        </p:txBody>
      </p:sp>
      <p:pic>
        <p:nvPicPr>
          <p:cNvPr id="207" name="Shape 207" descr="http://cas.umt.edu/english/joyce/notes/episode_7_images/images/PrintingPress.jpg"/>
          <p:cNvPicPr preferRelativeResize="0"/>
          <p:nvPr/>
        </p:nvPicPr>
        <p:blipFill rotWithShape="1">
          <a:blip r:embed="rId3">
            <a:alphaModFix/>
          </a:blip>
          <a:srcRect r="20419"/>
          <a:stretch/>
        </p:blipFill>
        <p:spPr>
          <a:xfrm>
            <a:off x="5638800" y="3860800"/>
            <a:ext cx="3352800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http://upload.wikimedia.org/wikipedia/commons/5/50/Seattle_Daily_Times_-_big_press_-_19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333500"/>
            <a:ext cx="3097212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Developments in Communication</a:t>
            </a: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5105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Airplanes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Orville &amp; Wilbur Wright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Ohio, bicycle manufacturers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Experimented with engines to keep objects aloft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Glider → 4-cylinder  internal combustion engine with a propeller and biplane with 40’4’’ wingspan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December 17, 1903 –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successful 12-second flight at Kitty Hawk, NC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1905, Wright brothers increased flights to 24 miles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1920 – US gov’t established the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transcontinental airmail service</a:t>
            </a:r>
            <a:endParaRPr/>
          </a:p>
        </p:txBody>
      </p:sp>
      <p:pic>
        <p:nvPicPr>
          <p:cNvPr id="215" name="Shape 215" descr="http://www.reshapingthetornadobelt.com/wp-content/uploads/2012/03/pla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3225" y="1295400"/>
            <a:ext cx="3505200" cy="30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 descr="http://www.antiqueairfield.com/features/airmail/5_dh4_pony_express_sm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5850" y="4432300"/>
            <a:ext cx="4191000" cy="238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302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Shape 223" descr="Computer drawing of the Wright 1903 aircraft showing the  parts and functions of the aircraf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2878137"/>
            <a:ext cx="5254625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http://wright.nasa.gov/airplane/Images/planes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71437"/>
            <a:ext cx="4568825" cy="343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Developments in Communication</a:t>
            </a: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00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Photography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activity – only pictures of stationary subjects, heavy/expensive equipment, had to develop images immediately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Eastman, 1888 – Kodak camera</a:t>
            </a:r>
            <a:endParaRPr/>
          </a:p>
          <a:p>
            <a:pPr marL="730250" marR="0" lvl="2" indent="-1825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$25, 100-picture roll of film</a:t>
            </a:r>
            <a:endParaRPr/>
          </a:p>
          <a:p>
            <a:pPr marL="730250" marR="0" lvl="2" indent="-1825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 – send film to get developed in Eastman’s factory, sent back with pictures and reloaded camera</a:t>
            </a:r>
            <a:endParaRPr/>
          </a:p>
          <a:p>
            <a:pPr marL="730250" marR="0" lvl="2" indent="-1825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held and operated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people could use a camera recreationally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 of photojournalism – document events as they took place</a:t>
            </a:r>
            <a:endParaRPr/>
          </a:p>
        </p:txBody>
      </p:sp>
      <p:pic>
        <p:nvPicPr>
          <p:cNvPr id="231" name="Shape 231" descr="http://static.guim.co.uk/sys-images/Guardian/Pix/pictures/2012/1/19/1326965503819/The-first-Kodak-camera-ca-0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429000"/>
            <a:ext cx="4330700" cy="331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http://news.bbcimg.co.uk/media/images/57982000/jpg/_57982527_first188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219200"/>
            <a:ext cx="3859212" cy="217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Mass Circulation of Newspapers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technologies in documenting, printing, and distributing information → newspapers used sensational headlines to attract more readers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Joseph Pulitzer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owned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 World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(1883)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Pioneered large Sunday editions, comics, sports coverage, and women’s pages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“sin, sex, and sensation” to attract readers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William Randolph Hearst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owned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 Morning Journal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(1895)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Published exaggerated tales of scandals, hypnotism, and aliens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Popular Fiction</a:t>
            </a: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95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 novels – 10 cent books of light-fiction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“beach-reads”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 and fast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Realistic portrayals of American life and/or social commentary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Twain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Adventures of Huckleberry Finn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novelists sought to tell tales of people outside of the upper-class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 descr="http://www.ulib.niu.edu/badndp/fig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0"/>
            <a:ext cx="2971800" cy="470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http://a4.files.biography.com/image/upload/c_fill,dpr_1.0,g_face,h_300,q_80,w_300/MTE5NDg0MDU1MTUzNTA5OTAz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1937" y="4495800"/>
            <a:ext cx="22098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Consumerism</a:t>
            </a: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41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consumerism → new ways to sell goods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Shopping centers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1890 –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“shopping center” in Cleveland, OH – jewelry, leather goods, </a:t>
            </a:r>
            <a:r>
              <a:rPr lang="en-US"/>
              <a:t>stationery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shops with window-fronts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Sundays – live music encouraged people to stroll the center gazing into windows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Centers near mass transit stations to increase convenience and sales</a:t>
            </a:r>
            <a:endParaRPr/>
          </a:p>
          <a:p>
            <a:pPr marL="457200" marR="0" lvl="1" indent="-7461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 descr="http://theclevelandarcade.com/sites/default/files/construction_s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4750" y="685812"/>
            <a:ext cx="4035425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https://s-media-cache-ak0.pinimg.com/236x/31/7d/c3/317dc3f23c8b01aaa818d96153e50d8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905250"/>
            <a:ext cx="34671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Consumerism</a:t>
            </a: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stores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Marshall Field, store clerk in Chicago, noticed that increased attention to female shoppers → increased sales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1865 – Field opened upscale store with different departments catered to women (“Give the lady what she wants.”) → personalized service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Marshall Field’s was eventually bought by Macy’s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Shape 261" descr="http://memory.loc.gov/ndlpcoop/ichicdn/n0539/n0539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4079875"/>
            <a:ext cx="3263900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 descr="http://www.pdxhistory.com/assets/images/marshalfields2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249737"/>
            <a:ext cx="3670300" cy="260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Consumerism</a:t>
            </a: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Chain stores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Retail stores offering the same merchandise under the same ownership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personal services (compared to department stores) and offered cheap generic goods – “the consumer would purchase it on the spur of the moment because it was only a nickel.”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1911 – almost 600 Woolworths nationwide offering a variety of goods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 descr="http://upload.wikimedia.org/wikipedia/commons/2/20/Scranton_Store_-_Woolworth_2nd-larg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0162" y="304800"/>
            <a:ext cx="350996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https://floridamemory.com/fpc/reference/rc199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3654425"/>
            <a:ext cx="3962400" cy="30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2.1 – LIFE AT THE TURN OF THE 20</a:t>
            </a:r>
            <a:r>
              <a:rPr lang="en-US" sz="4800" b="0" i="0" u="none" strike="noStrike" cap="none" baseline="30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22312" y="462756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https://www.youtube.com/watch?v=8hIwrklcRhM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Consumerism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9723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 in consumerism → rise in advertising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1900 - $95 million spent in advertising (1865 - $10 million)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Medicines, soaps, baking powders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Printed in newspapers, magazine, on billboards, sides of barns/houses</a:t>
            </a:r>
            <a:endParaRPr/>
          </a:p>
        </p:txBody>
      </p:sp>
      <p:pic>
        <p:nvPicPr>
          <p:cNvPr id="277" name="Shape 277" descr="http://dcvg4glo24bax.cloudfront.net/content/Medication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733800"/>
            <a:ext cx="313372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 descr="https://nclac.files.wordpress.com/2012/08/jello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76200"/>
            <a:ext cx="2249487" cy="309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http://content.cdlib.org/ark:/13030/kt038nc1ff/hi-r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3689350"/>
            <a:ext cx="4953000" cy="29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Consumerism</a:t>
            </a: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6200" y="1371600"/>
            <a:ext cx="5181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Consumerism spread rapidly in cities… but what about those living in small cities? → rise of catalogs</a:t>
            </a:r>
            <a:endParaRPr/>
          </a:p>
          <a:p>
            <a:pPr marL="182562" marR="0" lvl="0" indent="-746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1894 – Richard Sears distributed the first general merchandise Sears catalog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Magazine with ordering instructions (rise of credit)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Offered jewelry, watches, clothing, eyeglasses, sewing machines, firearms, bicycles, baby carriages, musical instruments…</a:t>
            </a:r>
            <a:endParaRPr/>
          </a:p>
          <a:p>
            <a:pPr marL="182562" marR="0" lvl="0" indent="-746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1896 – federal Post Office established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rural free delivery (RFD)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system to deliver mail/packages to rural areas </a:t>
            </a:r>
            <a:endParaRPr/>
          </a:p>
        </p:txBody>
      </p:sp>
      <p:pic>
        <p:nvPicPr>
          <p:cNvPr id="286" name="Shape 286" descr="http://georgiainfo.galileo.usg.edu/gastudiesimages/Rural%20Free%20Delivery%20Stamp%2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4114800"/>
            <a:ext cx="3962400" cy="253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http://www.maplewoodonline.com/matters/sears/images/pic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812" y="381000"/>
            <a:ext cx="2846387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Technology Transforms Urban Life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00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1900, 40% of Americans lived in cities (rapid urbanization of the late 1800s) → how to accommodate for large city populations?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Skyscrapers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inventions – steel and elevators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built within the confines of existing streets → unusual designs (ex: Flatiron Building in NYC)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 of skyscrapers → symbolic of wealthy and optimistic society</a:t>
            </a:r>
            <a:endParaRPr/>
          </a:p>
        </p:txBody>
      </p:sp>
      <p:pic>
        <p:nvPicPr>
          <p:cNvPr id="140" name="Shape 140" descr="http://www.shorpy.com/files/images/4a10547a1-flatiron.jpg"/>
          <p:cNvPicPr preferRelativeResize="0"/>
          <p:nvPr/>
        </p:nvPicPr>
        <p:blipFill rotWithShape="1">
          <a:blip r:embed="rId3">
            <a:alphaModFix/>
          </a:blip>
          <a:srcRect l="18812"/>
          <a:stretch/>
        </p:blipFill>
        <p:spPr>
          <a:xfrm>
            <a:off x="5378450" y="1295400"/>
            <a:ext cx="35433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302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 descr="http://www.thirteen.org/13pressroom/files/2014/03/Typical_floor_of_the_Flatiron_Build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"/>
            <a:ext cx="7408862" cy="393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http://upload.wikimedia.org/wikipedia/commons/4/47/Flatiron_Building_Construction,_New_York_Times_-_Library_of_Congress,_1901-1902_cro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6150" y="2819400"/>
            <a:ext cx="5657850" cy="403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Technology Transforms Urban Life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 mass transit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Grids of electric streetcars (trolley cars) ran from downtown to outlying neighborhoods 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cities built elevated streetcar routes or underground subways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of “suburban” developments</a:t>
            </a:r>
            <a:endParaRPr/>
          </a:p>
        </p:txBody>
      </p:sp>
      <p:pic>
        <p:nvPicPr>
          <p:cNvPr id="155" name="Shape 155" descr="http://upload.wikimedia.org/wikipedia/commons/thumb/f/fb/City_Hall_Subway_station.jpg/800px-City_Hall_Subway_st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8937" y="3973512"/>
            <a:ext cx="3675062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ttp://www.retrosnapshots.com/media/catalog/product/cache/1/image/9df78eab33525d08d6e5fb8d27136e95/c/h/chicago16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22725"/>
            <a:ext cx="3578225" cy="28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3733800" y="4572000"/>
            <a:ext cx="16002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Chicago’s “EL” line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NYC’s City Hall Station - 1904</a:t>
            </a:r>
            <a:endParaRPr/>
          </a:p>
        </p:txBody>
      </p:sp>
      <p:cxnSp>
        <p:nvCxnSpPr>
          <p:cNvPr id="158" name="Shape 158"/>
          <p:cNvCxnSpPr/>
          <p:nvPr/>
        </p:nvCxnSpPr>
        <p:spPr>
          <a:xfrm rot="10800000">
            <a:off x="3048000" y="5029200"/>
            <a:ext cx="914400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5400" dir="2700000">
              <a:srgbClr val="000000">
                <a:alpha val="59607"/>
              </a:srgbClr>
            </a:outerShdw>
          </a:effectLst>
        </p:spPr>
      </p:cxnSp>
      <p:cxnSp>
        <p:nvCxnSpPr>
          <p:cNvPr id="159" name="Shape 159"/>
          <p:cNvCxnSpPr/>
          <p:nvPr/>
        </p:nvCxnSpPr>
        <p:spPr>
          <a:xfrm>
            <a:off x="4953000" y="6096000"/>
            <a:ext cx="838200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5400" dir="2700000">
              <a:srgbClr val="000000">
                <a:alpha val="59607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Technology Transforms Urban Life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Planning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urbanization → decreased “natural” areas in cities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 to plan urban parks to “restore sense of serenity”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Park in NYC –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landscaped public park, completed in 1873 (1875 map below)</a:t>
            </a:r>
            <a:endParaRPr/>
          </a:p>
        </p:txBody>
      </p:sp>
      <p:pic>
        <p:nvPicPr>
          <p:cNvPr id="166" name="Shape 166" descr="http://upload.wikimedia.org/wikipedia/commons/thumb/c/ce/Central_Park_1875_Restored.png/800px-Central_Park_1875_Restor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657600"/>
            <a:ext cx="76200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American Leisure</a:t>
            </a: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91000" cy="5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 of parks and urban planning → increased focus on recreation and leisure activities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Playgrounds and amusement parks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is playgrounds and play fields in cities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Coney Island –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roller coaster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(1884)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World’s Columbian Exposition in Chicago – 1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Ferris wheel (1893)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 descr="http://upload.wikimedia.org/wikipedia/commons/d/db/Thompsons_Switchback_Railway_188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2895600"/>
            <a:ext cx="3687762" cy="368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https://s-media-cache-ak0.pinimg.com/originals/ec/d5/18/ecd51828d0baad7063d3a4e32699fe5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69875"/>
            <a:ext cx="1973262" cy="26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American Leisure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4495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Bicycling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Originally large front wheel and solid rubber tire → dangerous and only for men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 - smaller wheels filled with air → increased popularity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enjoyed increased freedom on bicycles</a:t>
            </a:r>
            <a:endParaRPr/>
          </a:p>
          <a:p>
            <a:pPr marL="730250" marR="0" lvl="2" indent="-1825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constrictive attire</a:t>
            </a:r>
            <a:endParaRPr/>
          </a:p>
          <a:p>
            <a:pPr marL="730250" marR="0" lvl="2" indent="-18256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“chaperone” → freedom and self-reliance</a:t>
            </a:r>
            <a:endParaRPr/>
          </a:p>
          <a:p>
            <a:pPr marL="182563" marR="0" lvl="0" indent="-8540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http://patentpending.blogs.com/photos/uncategorized/capture423200651512_p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04800"/>
            <a:ext cx="4181475" cy="3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http://images.fineartamerica.com/images-medium-large/women-riding-bicycles-1900-everet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3012" y="3929062"/>
            <a:ext cx="3524250" cy="277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American Leisure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55575" y="1066800"/>
            <a:ext cx="57117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time for entertainment and recreation → Rise of spectator </a:t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Boxing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Tennis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from Great Britain in 1870s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Sophisticated sport for middle/upper classes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violent – increased female participation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Baseball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1845 – first baseball clubs in NYC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1890s – standard rules, diamond-field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1903 – first World Series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Blacks formed separate leagues due to discrimination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 descr="http://www.irvingtonclub.com/live/uploads/images/STELLA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7587" y="160337"/>
            <a:ext cx="2395537" cy="3481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 descr="data:image/jpeg;base64,/9j/4AAQSkZJRgABAQAAAQABAAD/2wCEAAkGBxQTEhUUExQVFRUXGRoYGRUYGB4dHhwaHR8cHBwdGhcaHCghGBwmHBodITEiJSkrLi4uHB8zODMsNygtLiwBCgoKDg0OGxAQGywmHiYsLSwtLCwsLCwsLCw0LCwsLCwsLCwsLCwsLDAsLC0sLCwsLCwsLCwsLCwsLCwsLCwsLP/AABEIAPsAoAMBIgACEQEDEQH/xAAbAAACAwEBAQAAAAAAAAAAAAAFBgMEBwIBAP/EAEsQAAIBAwIEAgcEBQcKBgMAAAECAwAEERIhBQYxQRNRBxQiYXGBkTKhscEVIyRC0SVScnOywtIWMzRUY3SCkqLhQ2KDk/DxRVPD/8QAGQEAAwEBAQAAAAAAAAAAAAAAAAECAwQF/8QANhEAAgIABAMFBwMCBwAAAAAAAAECEQMSITEEQVETYXGhsRQigZGy0fAyYvHB4QUjM3KCkqL/2gAMAwEAAhEDEQA/AHDRQXjXH1t7i2hZdrgsurP2SNONu+S2KPhazP0p6DIWMgSW2jjeNSftM8hJwO+AorycKKlKmdU3SsaObeYzYmAmIPHK+hn140dN8YOdsn5V03MDNxBrNY1OI9Zk1Y38safhQv0jWhvLODwyBrdXGf6tm/L60vej9ZTxGOWZtTT25f4AYUfcK1jhxyXz1Jt3Qw8C5snuGx6oAiTCCRxLqKse+nRuB3NfX3OrRS3CG1LLb4LusgzpbowBX86Fck2dw9zcNHIFiS9YyR9CRhx9rPToNPw8qo85GVbriXh6dHhReKD105H2PI1XZwz1X5oLM6Hbi/Mhie0VIvEF0cK2rTp+ydxg52bNQcW5reOeWKC2acQIGlYOF0g7jAIOTgVU5kVdfBygITxPZB7AomN6n5UIHE+KA9zCd/IK33b1ChFK65f1odu6CnHeYVt7MXYQspCHTnBw+O/nvVjmDivq9q1wE8QKFbTnGVPU588GgHpNaF4I4XlWNZNcinIwfDTKge4lhXguBc8D1E4zCEY+RBCn8KlQWVPvHbuhgh4oWlgVEDRToziXV0xg4043J1Dv50YcnBIGTjYdMnsM9qzrkxZYb8WEhytuspjc9WR9GNvdj8a0oDBBqcSOVjTtC7yjx9r2FpDD4WGKBderJHXfSMb7dKG8F5xkuGIFowVZvBkYSA6W/ohdx7699FZ/Y2908v40B5FtZ2uJ2jkAiS9lMqY3YFWA3z0zjb+FaOEbl3EpvQbuN8fW3mtomXPrDMoOfs4xjbvu2K54xx0xTRwRxGaWQFtIYKFUdyT76SvSldoJw2vElqInjTpqLuS30CL9aL31wf0skiLrJs2ZFzjV3xk9KSw1SfcwzahG75wC2Ru/AfAco8RYAqQ2k799xVv9Mt4yxeCctCZs6xtj93pucnrSnzFxv1zg0s/heEC4AXVnOGAJ2A75pmP+nRf7q/8AaShwSW3UE2UOX+clumULbyorEr4hwV1AZxtvTOy1nXoqjuiqNkerZmyB11nTjPnuDj51pGMioxoqMqRUG2i2q0v3vK/iet65mIuVVcFF/Vhcj2T32NX+Zx+xz4JBCE5FIsEkltBb3aSudTsroSSuF38+4BpRtao6sLhe1jd868hog5VZYbaL1hyLdw4OlfaAyApHlgkfOvbTlBY7mKdJGURRiJYsDGjyz199ccxIbm8htMsseku+k7knp9MffVPl7jbx2VwGOp7c4UnyYkD5Ag/dVZpAuDbgpLfTTxdLzO7XkQxs+LuXTLKs0i6VBYq2rGRuM53qze8lrLNdStM/7ShRkwuFG2MH3YqTljl8ARXLO7TMNZydsN2+h60C504FHBodGfMjnOW27HbajtJXuEeGw5YnZ5vLn8w5c8ol1swZ3Hqhyp0rljt1322AFdcZ5SWaczJNJAzrok8Mj9YnkSehx3FUeYrUWdssELNmaTGSd+gzggeeK84aDbXVxaKzGMxsy5OTkL1+80lKW9h7InFyT6/JBl+XV8VJA5CRwtCsWlSADj2gTvnYfShvDeSVis5LP1iQo7Z1aVyvcgfEilW2vSeHsmo5SWNhvvhgfzFayFocpIXEcL2T16ten3KCcIjM8dwcmVIzHn+cDjOoeeR95q9Nkg42z91ZnHYeLLfNrZXiLOhBx++2c/IVZ43ftPYWzsfa8QqfMkDH4UqbN3wOqSfjptasM8C5NFsU03EjojPIEYLjW40liQPuqCw5FWLVi6mZXlWZwdPtuDkZIGRv2qbjXAo7azuDGX9pVzqOeh7eVB+Bxm2ks3VmK3K4kUnbOcDH1FVnk9bMo8LGUc0X4ad1hviHKglW6VpmPrDBiSq5THZdumKivOT9SW+m4kjlgUxrMAuSp2IYHbp9KbAlIdrYDiVxcNM7iOI6ERTjqW3/AOn76SnLqZYeCp23okGJuU4TY+pZYRhcats5znV5ZzvXnD+AyoWeS4MkvheEjaAoRfPAJ1EnBOT2ofzQhkntbLUQhAMhHUgbD7lP1FecolmS7tCxPhEohPXDah9xX76LlW5Xs6yZ7/i6OOXOTprQxr61rijZn8MR6SWYY3IY5HfFNbj5VnEHFZDw7wQzeN44iBydW/tdevUYrRIrfw0VMk6QFye+OpNLEt6sMTA7L5nnMg/ZJ/6s1niT+NDbWpGhfEYmQ9DqONvgCfnitF5kH7JP/VtSHxFf5Ltz5SyY+h/gKInfwFZa/d8tHqMgGOND+r/u0N5WsRM9/CcDUMZ8jrcg/WicYI4rEx/fhX6lD/A1zyNH+03rf+YDP/HJReg23HCb/ZH6iTk/ijA+pzjTLFkL/wCZR2+I7HuKg9JQ9i3/AKw/gKm5oiC39iw+0Tg/AMo/AkfWuPSauIof6w/2aXMjDSePh4i0zW/jqmR+kVfbtP6w/ilRcUOOKvjvEQf+Rv4Vc9I8f+jN2WU5+ek/gpqHikeeKv7oWP8A0H+NNbF4GuFH/bP1QgoGVAOgcKfiAdvvzW4gVk93a/sNrKPN4z9Qy7/WtcxiibJ/xOSkovvkvk6MpXiSwS3wYEmTxEXHnqbJPyNTcYsmh4dbKwwWlZyD7xkfdXjWwc8S2GVOoHuMSHOPlVzmm58Th9mx6k4PxCkH8Kd6nY67SFdVf/TQMcf4j4/DppAjx9F0uMHqN/hS7xM4j4Xjt/jWnHno/sUvwX8RSherqHCkG5Iz7/tr/wB/pSWxycNTgmtNX9Jo57/GkJ5Tw68dnH7PcHJby3zn4gk7eRp+YUt89xqbKQntpYH35/hSjucXDS97K9nowVxAfyvCRgjSu/ycjFc8oL+2X3vYf2mqvbK3rliW7wptnzVxV7k3Jur1v3dQAP8AxOT+FU9jpmsuG1+1fUBLbhQ/S5XbSGM2Pln65NaA1ZpbX59dW7O0ck7ID7tl/Bga01xSnyMuLTTjfQ64raGWCSMEanUgZ6ZpWtuTbhljhmkQQoxbSu5JPXsOv5mnbFSKam2jHC4meEmogPmHhEkrxTQMqTRk4LdCD2+W/wBaj4by/JDavGkgE7nWZOwcEY+Q/Oi/E52SNmXGR59KB2HMuf8AOMo38qNaBcRPIocvx/Il4ZwCY3Aubp1Z0GERR7I9/wD886l5v4E93HGqMqlGJJbpuMdqJw3wZQylWU9CNx8qmlmONqNQ9pnnU+a26Ip8w8JF1CYs6TkFW8iPyobwflyRGmknkEk0iaAwBwoxj5k7UcnuCoz38qFWvMCtJ4ftKSSBqXAYgZIU98ChWKOPOMMiehUHKreoC1LqXB1B8HGc56demaaNP4VVDt1z1NV7u/cNhe3l1J8hSJniyn+rq38wXY8rskl2zOpW4VlAAORkk7569aHycnSNaxwNMmqN2cMFOMEdMdfOmC34nr1DO6NpYHscZ+YIxUrzsurLYA3p20bLi8W7vp5Kl5AW55fuZIJIpbhZC2nSSmAuDk5x51FwHlV45UkmlEnhriNQD7PzNScR48ySIAsjKc5KLkLgZyxFF7G88RAynUrDKkdCD0xT1J9qxMriufcvAun50mz8r3M2mO4uFNurEhVB1EZyAT8Ns74pnDHOQcilu2vZzM+qQhRnA2pIzw8WWH+kv8f4M0phkhKpLCfYyNsbbfLArjh3BXhtpIw4M0uotJ0Gtts464FeQcVEjaVd1fBOllKnA64DAZFEOETFw+TnDbe4Yp67D7WWXKLt1ycWsordWQSI2vVvjJ6+/pimaMMFXX9rA1Y6ZxvireK4ZaVhPFlNU/H5lseVdrXAFSjpSMijxtc28nwpK4dMIxMwcrgJlhgHSSdW57+Qp9vYA8ZUkgHqR1FCLiOCOFo1IQMN9tTH3/HyJqosQJ5OiCwnfId2kA9zfmTvt501FTkeVAvFiAwDhgQo89zgZHyozI4IUHIzg7fDvRJ27HyKXGJcsF3zjOMb4+FUltj6wrFdgNYx+7sRjOd+tF7m9CjKDU2w88+7NRfpBVO4GMZJHn2A86SAmsnJ1bYwe9AODXMjTsdJKYOWI28+vxpo8Q6Qcb7VSurnS2jGE09dsD+NCABWMPq8bu6kam377KMKSB06neifFFZrfIOS2jH41zY8W8VimACOvuX30VU9fLYChgK3ELR0twMe2zdBnv0zjy61f4TGIhHEB7KgKPgBRacE9vIj41C1yFGZNKYxjJA374z7sUXyA7XqNsUg8IdvWmU5YlmwN/M9+3ben1LkHBHQ9O+aGosdt0BJYkl8bkk5GT8TTToBVmaT1pJZBvCsnTJDFtvZyPZXGO2+BTVytPrjY6ce1uPlXPraqC7IwVjknr86JWAXfQAM4Ow65G1OUrCqLBFckCpCKieoAuLUgFcoKlAoAiuF9n40GNtGGAcamKhc42IXpkdjvRu8OEz5VmnMnPfgymKEJhThpG3y3cKvkO5qoxcthWHb7gkUkwfxQpTGVx8MZ32zgb4oLzZxVnvY7SNyoIXxT08yBtuAAMnzyKKct8XWZfGKoWkH2121AdiOxHlQo8o3D8Re6LKkevI/eZl0hSAo6eW5q46N3yB7FL9INDMyqyHSNSsufaGcAMCNs9sU/wDDxFLHHOgUB1BG3TP/AHpCHJs8okPiKDrwMqcFV2G4ORTvytZPDbRRSD2lBzg5HU4x7sUTqrQII2doVGSTk9Rnaup410nXjT3B6VPmoZG2PwrIZDaCMpmLTpPdehPSuL2DIJ3yAcAGuOGxiNFjGSEGnJ7+/wB9WZOmaYHzsANzsBk/T/tWXcPkk4jK8hBVExpIy2jJ9kBO+R+daFxm3Z45EQANJGy6s9DjA/Gl7gfKT20EwDhppVC5H2Vxk99z161cWkr5iepS5f457KEkMDIyZxp1AHAbB6ZppiuAzAgEkezj4/LrWc3HJN3FFCI2VtOkMucHGRkrvg+fnTRzfzRHauFjAeZydIOwC5xn35OwFVKKb90E+o1MpJ3Galto8Z+OaVODczM8vgTI0cwXVhhjI8186abGQtnPY1k01oxkwFcFalNcNSAuIKmWuENd5pCKXHJCltM46rG7D4hSR99YZyhdk294x3YLFpffqdeRt5j39cVvN/pMTB/ssMH4HbH30uIbcILdEVEcFVUDAO2CK1hNRTVCaETlu+ESx+1gu/iae6hzhR59N960C+mYgpGdDhtOW6YHfOKpJZW08mBECYnxkj7JQjGCOmSBt7qg5u4syfqo2HiSEA+e5wBn90b5J8qH7z0BaBa4jkVh4Zwm4xncnuQPP+NTRXZD6dsdMdSMDB++lfglw8M5gcpJ7JdZEfVkA4YOD9k5O3ng02xupII6tvipap0UtS3moJGO2DgnYHGcfLvUqnb61UnvY4w8krhI0GCzbAE+/wCg+dICIQvqBMoI32VQPzNXXOxqhwy5jZ3iRgXjw0gHbXuv1AJoky7GhgBeK37RsMghc/a7Y2xn4d6mvbVn0sr6QGySc9PIDoc++rt8yAe3jTgsc9gN81nPr9xdzMYChjA3LhiqLkDAC9XPWqjGxNjzDaHx2kMmVYKFj7DAxnc+/oKzPmMytxkssZlMckfsAE+yAD1/d6k591MvL9+wWHXpBkZkBGdIIJAZQdwGx0pnurdhrMaqGk+23TcDGfpVJ5GJq0Zpe2t165JdLE7pCSIyMnWhx9nc6gMdR1rSOU+I+PAsgGxJGPhXPD2dco0ejQqgMNgRvsN+2KJcPYHX7j2GPeaU52NKid64YVNKKjK7VmMuJUgNQxjapFpCZxeKChB6UBm2IPhgkZ9rv8M9sminHH028jZxhSc1ht1czyzlYnlJY4ADNn5AGtMOGYTdGsLM8Y1GMAYLMFBJyewAGWJpbuOE3M9/4igpGrK3iHsNIzgdzigPhN4YkSd2G4I1MMEdcgnKnPUGtK4G36iMai2VU7nfBFU/dHuJd3b3JuZ3jTLAKq79epyuwznbamPlO5d7aOSQYJL5z1GGPnViaK4KkgqH8QAe+PO+R7h0pa5l5mlgxDbhH66pG6dcaVQH7WT1Pvo1log2HPh1+sseQQDv7JO43I3HbpVHmGwM1lPEF1s6bKO7E56/GhHJ3H0kX2hFqY6Q6DALD90nz/iKLSN4bFnd01Eba9s+72dhUtOLHugjw+xMctw7Bf1rRsCD2VAuk/Ag/Wu+LXyRRuzEZCkgdyR2HvNVLOTUfYZpMAHd9sHOD036V7xWUBMsmogZ041HPuA6mp56hRDzArTWMpjU65ITpXvkjp8aWuRuWri2hmaVtDSKAsfXSd92x9MCmHgfMsNyzRJrWRANcciFGAPfB7UVVCWO/sgbjzPuFXbisoqTdma3fLl9E1qiqGjQoCyE7HUCxKncd9960oMd+nX7q8ijIO7Z6nGOnzoNcTkM+nLN/NB3PkN+lKUnIaVBxgCN96ltEwCBSTZ8yZuWt3Ro5VUPgkEEe4g7EeVNvC5tSk9d6lprcNy+9Q5ruRq4ZqQFhDUma5Va7ApCBHOA/YLr+pf8Kyrk/hk6ie5aN1QQnQxyGLdRoGxPT51tN1GHQqRlSMEHoR5UqcUv58y+Amt43VVXGQQRnJ32x5+6tYSpUJrWzLfWpViZtDBXcuWwSATtuewwO/vrWuXVPqsDgbmFD93n2+NC5lwBE6AwvhNRAwC5OoZJ3HQdt8UwWcPgW0US+2VRY1PXPYE9qc5WgSo+t5AVd1YnCk9dsgeVZN6P7ebTc3GmTeHV4gBHt6tXsn97OW6dK162sxDjSCwYAN33/nfPvUfFbgxqgVA4LadA/IAbjFKM6TXUbRg9zezQIH0MgeTx164ySCMN36dep3rdrrAxkEl+gCg4IGcnPTFCuJL40vqhhBhwGaTGwxvjpgHOMY99HrmHWrhiVXHXy94p4k81CiqKXA1wpVdQKaQcoAG2JGDjcdelJtxxKeW+uUjD6YhJuAdiB7B2p34UoEMZU6sjJYbbnrt7qmlgUb6B7RycDGT5nzqE0ijM/Rv+tnuOINrUEeGgYltsAsS7dfyrT7OcPGrqcqRsRuD8KqxWyRKqKgA32A29+3zqeKIIoVRpAGAB0A9wpzlmdiSpHUpIx76VI45HnYhMpqIJPTHem1PrQu7aXPhxqMYPtHtnoMf/ADpUoZm3CeWrkPPcMgz/AJuPQQSyjOptupOBv8acvRneM8EobOUl0kHYj2QcEfOiAnlj+0utMElhjbAyScdtvLvV/hEIXW+MGUq7D36QPwA+laSnmWokqLrGuXFSk1w9ZDLqVJmoozUoNIR6Rn4VGkCrkhQM9duvx867ro0AQz2qOAHVWAOQCAcHzqRVA2xgV1XjGgDwV4Vr4V8RQByijPaqycVjO2+csMFemnrnyFWitRiyTU7DILjBIP1I8jR4lKuZ5w66WRdSAhfeMfSp2qkvCY1IPtZDa/tdT76tMaYOr0PNq8YV5XgNBNnxrkLXpr4UDI2NeYFekedetQBxivGFfZrhqYFpidLY66T9cGsk5V5tvI1s555vFiuJzbujAZUjT7QIx11fdWvQDI+VYvyZwSa7htolQC3t7tpXlz3GnK6fgPvrXCqnZnK70HHgK3F23EIPWZImjuwEcYJVAM6QD2qt6PY7m6gnkkvJQwaSBRsQrDT+s+PXaifIJ/b+Kf7yn9mofRLtbXI8rub8RRLRP4egcyhy+90L27WW7leOy0sRgfrQVY4I/d6US5RF3PEl9NcNiVJG8AAaVBHsY7kjH311y3Ep4rxUEZDCHI8wVYVU5bMlhcnhsja4XR2tn74GcqfP8se+h867vTUoAcn8yXaycPklnaWO7d43Rt8FCoBB95au+Gccuiq6pnJHFhAd/wDwt/Y+G1COSpGWThLTf5jxJVi0/wA8ldWvzGrTVngw9ls9uNr+dbOK10/LZLepza8y3cGu7Nw7xpfG3eF91MZycjyI6U2cbM17xN7OO4kt4oIQ7NGcMzt9nJ8htSDbQtNKbIgLHPxKRy5/nISCv/L95pj43fSQXvGJYWKOtvEysO2486JRV6b/AMCjZc45xOdL++jErBY7HWoB2DgD2gOxzThydOz2Ns7sWdo1LMepJ7msv5he4e6uHjKktw9DKX7oVGrTjGGrS+StuH2v9Un4VliKor85FR3FLnZrh+JJBDcSQD1Z5RoOxZNRGQfPFULLmme4bhL+Iy+L6wsoGwdkAAJFWud1n/S0ItlR5XtZEAc4AB1AnPmAaqLwM2c/BbdiCw9aZsdNRUE4PlWkayrw/oyb1A/KPGrqH1K5e4kljuJ3gkjckgYKhSD1z7X3U1+kLjckHEOHRpIyqznWoOAwZ1Uah9aRuRYpJn4fbyaVgWWWdD3ZlxlT5bqKKelUF7yWYHe1jgIHvZzmrlFPErx/sJS90ZPSTHcQyW7x3cyCedYSg06VB6lds5+NVuZrGf12yslvJwrRuXkyAzEFjkgbZ7UQ9J7ajw0+d3Gc/EA/nVDnv1j9MWnq3h+N4T6fEzp6nOce6soPReDKkuZY4zBI91bcN9YlWMQtJJKDiSTBwBq+/anDhdl4MSRa2fQMan3J95Pc0r8/cHlZI72BtNzbKTt0ZerA/DfHuJpg4DxMXNtFOBjxFBI8j3H1rOesU1+MqO4ftGwRSP6H42S2uFZWUi4bqCNiBuM9adFaoIeIxsruHAVGKlicDI64NZ5qTQ8reqQA5HQrxDimQQDPGQSCAfZPQ9689GVu0cV0HVkzdysAwIyCdiM9Rt1ouvMkHjiHVlmxhhjTkjYZ8/40YD03O7+HkVPDlGsyoU+C2sicT4hKUbw3ji0nBwxXOQD3NRSBr3iFtKkUiR20UpZpEKZaQABQGAzjBo5a8wxuZ1Ct+zgl8433I2+lezcfQer7MRcY0+7p1+tLPTv86F+z4m2V/iv01Mw5Z4ZNKOG25hlQ287yyOyEAL7JG5+BFS2FnIs0kBik1txUXA9g6fCBPtasYxvWjcU5lihk8MhnwMuV/cHvrzjfMKQJG+kuJc6dJxtsfzrTtmC4XEk40t9u8yyW0mjhmuFjfXBxRpFGg5KNkEgY3HTcUX9I1pLFcXTpHJJHeW4QFFLaXUg4OAcbfWn7hHMCT6wFZHjGWjbqAP8Av7q75b4yLqIyKhQBtOCc9hv99Hbu7oUuGxIJ2tqv47Gd3tlKJbr9W+P0Yij2W+0F3HTdvd1p75QjK2NsrAgiJMgjBG3cHpVCbnVVaRTC2mNsOwPkSMkY26GmiNwQGzkHcEeRqZTzKhzwJ4dOSqxI4paueOWsgRiggcF9J0g77FsYBr3m60kfiXDXRGZE8fWwBIXUoA1EdM0ycf4ulrGHcEknCoOrGhg5jlWCaSa2MZj0YQk+0GzvkjbGKaxHp4UJcNOccyWjZm3L/DJ4oOGTeDLqhupVZdDZCSFfaIxnGx3olzHyp62/Frh45fEjKrbgBhq0r7WB+/2pztuZpXR5HtXRBG0gcnZsYwM471U4ZzqHdFliMSyHCSasqTnB7DbJ7edX20rtL8uyvYsSnpt4AnmS3lmg4SfCclZYWkGk5QBQCW29np3r3nO4eHittcCCaVEjcHw0LdSfL40f4jzIY7mWHwwRHE0mrVucAHGMbfGueCceuLjQ3qumJs/rA+enkMb71OdrWuvmJ8PNRzctAdzDzJL4JjjtJ2eeH2PYOFLZDLIeikbGjPLnCzbWsMBOSigE+/v99DrvmSZ5JVtIBKkP23JPXuFx16H6UyuKlvShSwpQpyOrqJ3jZYyFYjGo9gep95rPmgduHlgchJ2LD3FQAT8/xrSYjWecIt3ktWRWcK0zBwkZbIwvl03FQehwE8qb6OL9S9arE/EYCiqEaNXCjsdJ/Ain0GkqLhbeswSQrMixhE9uI/ZGc5bO2RToKDHjpKWSnsq8xCu28K4v16B4z95H8TXnB5/Fk4cnUJr+5j/CoudYM3oA28QIPqcV9yXCVvQp/wDD1/UbVJ6qyvh+055b/wDOUu8OGtuIk7kr0+bH8vuobxSXVZ2R64aQb+4iinL3+dvx5r0+bUH4kf2G0/py/lRWgsL/AFUu+P0MPSbcVk0/vRMW+aCu/Rq/7KR/tD/ZWq3K0JFxd+KS0yLp1E9jnJ3+Arv0av8Asz/1n91aZzcRXYyj0UFfXf7giFc/pT4f/wBHxThynNm0hO+y4+hxSdaf/lPh/famrlA/sUPz/E1bFx2uG/GP0IF88Pons5WBMaMdX1U/gPuq9zo4NjKQ2oEKQfMEg5z86L39kk8bRyDKt9QfMe+s7S4dLS9tXOfBKlT8WwR8NgfnSRjw9Yih1g18m/uNNw38ln/dx+FJnET/ACZa4xq8WTT9/T54pji4YIuHSuHkYyQAkMcgbZ9kY260scDtQJ7EyEtHIzFVPQFWx898VUTbAUUpO9pX46PQL8Xb9vvCe1s39laP8jf6FD8D+J7Ut8YOb6+/3dvwWi/IHCY1t0nBbxHUg5b2evZex2FD2MceuxX/AB9GVuQLgRme1f2ZVkLY/ndj8Ttn503SUnekCz8Mx3kfsyo4DEfveRPv2I+BpwLagD5gHHxGaT6nPxFTrEXP1LcNK/o8XEdwvcS/lTKhqveXkNuhdykSdWbYDP5mkZQxcuHKHWvIIZr0ml7hfOVpO4jjmGs9FYEZ9wz1o3cTqilnYKoGSScAfGhprcxFvmm3BvLNu7HH/Kyn8645etivEbnyAYj/AImFTw86WUkqRh9TFgqEoepOBg42zU19zfZwSvG7aXX2W9g/iBvRkd7HauMfZZO6vOwbfN6tdXBIYiaM6MDOTkbffVLma2MVlaLj2gSce8gGiUnP9h1MnTfJQ7fPG1M4KsoOAwIyCRnr8aHFrdFR42nF1qqvvpUhZKlOJuOiyxH5nA/MUH5G41FChifUGeQYwueoC7+W9PoAznaq9yyRqXfSiqMljgYHxpC9qTg4SXJLfpZnEl4Y3v49LM0xKLgZ3DsT9xrQuC2RhgijIwyqNX9I7n8a64bxKK4RZYWDIScNjGcHB7edXHPlVMniOK7VJVX8JAnjfMKWzKJFcq6sQVGcMCNj5ZB+40omyka1vLl0KtcFdK430hsk4x8B8qfj17UNXmOFrk2wk1TBSxA7AeZ6ChdxOHxCw17q10v4OwDHxgS2LwLHKHSDB1KQCQANjQmW1YWNnKFbXFKxwFOcFg3TGf3aO3PpIsVk8Myk4OCwUlfr3phuOJxxxeM0iiILqL52x8e9VTXIa4qryrnYjcURmvb0qrENA2nCnfKpsNtzRPkviDiKO2a3mUqre2ykL3PcVPwTnu0upfCidgx+yGGnV8M/hUXH/SFa2sphkMhdcZCrkDO/Wnlk/domfEqUMrXTyBt/dzcRWO3EEkQDAyu4IAxsdJPX/wCvm8sOw6dB8B0oby/x+G8jLwPqAOGXoQfeD0ooGqJXsRLEzJJbHaGsm9M94zXEEAOECasD+c505+IA2+NapE1Z16YOASSrFcwqWMYKOB1xnKtgbnB61pgNZ9TCa0KXpW4NHavbNbqI8q65X+fHpKt8dzv7qs+k/mB2tbIDYSxGdwO5GjA+GST9KEcz8Wl4vJaxwROGVWDEg4DvjLZ7KAvfzpi9J/LbPawGFS/qyGMqBuYyFBbA8iufnWq0yqW+pPgMnA+VLZIIS0atIoSQyH7WvZs5+PavuauBW5guZjCni+G7a8b6tOx69sUr8v8ApLQxwQPExnzHEf5vULqz1G2+Kd+Zj+yXI/2Lj7jWTUlLUrShD9E/CYLmG5M0ayaZEALDOAUyRWoZwMDYDp8KzX0JP+ouc/8A7I/7FG7DnUSX72fgsNJYCTPdeuV7A9jTxItyfcEdht91JXpU4a72zy+MyxxLq8EDZ2z1Y+QHQU5hqXPSMc8Ouf6H5iow9JIqWxx6Mh/J0Pxb+0ank5utvWfVcv4gbRupxnr9rpVb0atjh0P/ABfiaYXiQnUVGfPAz9aJVmdgiPiUTSRuiOY2YYDjqvvHvrHOBWBg4hexIzOyQ3Cqx+0fZG595zWzv8ay/gJK8bu2IONMhBxsdlPXFXgtpSJmthc4PxGyXhU8Uij1lmJTbfoNJDdgO9Scc4m54JZR52aWYH+jHjSP+qp+NcRhu10WVgRNL9pynTucdhnzo7zPya68IhiT25YGMjAbk6/t488V05kmr6kU+QN9JVulo/DZIFCMsY3UYyV0HJx16n60+c1FYYJJo7VZ5HxqXTknIwScAkgCs7ubmTi89lGIXRYEAlZht+7q394UAfGmzj3P4tp5IWt5GK/YZejZHf5+VZSi/dXPW/mVFrUG+hizRYppVkDO5VWjH7gGojOfPJ3rTVNZl6JOETIZ55EMay4CqdidyxOD0AzgZrRtVZY7/wAxlQ/SB77iVwhxFAJFx1Lhd/LBFR/pu6/1In4Sr+dWQakDVlmrkW0Dk49cL04fIP6LR/4q7/ynn78PuP8Amj/x1fJrx3OKeZdAUQP+mWB1jhcobrnEWfrqqduZpyMfo+cjvlk/xUQdjivGbf5UZ109QygyPmGZfs8OmX4GMfg1cDmKYHUOHTZPU5jz9dWaJSuR3riGQ+dPMunqGUp/5VXH+oXH1T/FXDcyzMMNw+4weoOjH9qixavQaWZdPUMoJHM86jC8PnA7YKD+9XLcz3Xawm+bJ/iorKelRs5x9aMy6eoUCzzJef6g/wD7ifxrgcYvM5Fhuf8Aar/CirMc18zHNFrp6hlBC8YvB0sVH/qqPwFSjjl9/qS/+8P4VcuHO9d6jTtdF5/cMveDhxq+GcWKfKYD+7Xj8ZvDubAH/wBVT+IotqNcqxyaMy6Lz+4ZQX/lFdjrw+T5SIfzq7wvjskr6ZLaaHbIZ8YPuyDXQc+dfSSHzobXT1Ekz/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 descr="http://clay-court-tennis.com/images/orig/clay-court-tennis.com/tennis-fashion-tild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7587" y="3756025"/>
            <a:ext cx="2095500" cy="288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http://upload.wikimedia.org/wikipedia/commons/5/5d/WorldSeries1903-64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262" y="457200"/>
            <a:ext cx="3970337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http://20thcenturyproject.org/wp-content/uploads/2012/01/1903WorldSeries.png"/>
          <p:cNvPicPr preferRelativeResize="0"/>
          <p:nvPr/>
        </p:nvPicPr>
        <p:blipFill rotWithShape="1">
          <a:blip r:embed="rId6">
            <a:alphaModFix/>
          </a:blip>
          <a:srcRect r="50000"/>
          <a:stretch/>
        </p:blipFill>
        <p:spPr>
          <a:xfrm>
            <a:off x="6030912" y="3079750"/>
            <a:ext cx="2530475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lar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lar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lar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lar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On-screen Show (4:3)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1_Clarity</vt:lpstr>
      <vt:lpstr>2_Clarity</vt:lpstr>
      <vt:lpstr>Clarity</vt:lpstr>
      <vt:lpstr>3_Clarity</vt:lpstr>
      <vt:lpstr>4_Clarity</vt:lpstr>
      <vt:lpstr>THE PROGRESSIVE ERA</vt:lpstr>
      <vt:lpstr>2.1 – LIFE AT THE TURN OF THE 20TH CENTURY</vt:lpstr>
      <vt:lpstr>Technology Transforms Urban Life</vt:lpstr>
      <vt:lpstr>PowerPoint Presentation</vt:lpstr>
      <vt:lpstr>Technology Transforms Urban Life</vt:lpstr>
      <vt:lpstr>Technology Transforms Urban Life</vt:lpstr>
      <vt:lpstr>American Leisure</vt:lpstr>
      <vt:lpstr>American Leisure</vt:lpstr>
      <vt:lpstr>American Leisure</vt:lpstr>
      <vt:lpstr>American Leisure</vt:lpstr>
      <vt:lpstr>New Developments in Communication</vt:lpstr>
      <vt:lpstr>New Developments in Communication</vt:lpstr>
      <vt:lpstr>PowerPoint Presentation</vt:lpstr>
      <vt:lpstr>New Developments in Communication</vt:lpstr>
      <vt:lpstr>Mass Circulation of Newspapers</vt:lpstr>
      <vt:lpstr>Popular Fiction</vt:lpstr>
      <vt:lpstr>New Consumerism</vt:lpstr>
      <vt:lpstr>New Consumerism</vt:lpstr>
      <vt:lpstr>New Consumerism</vt:lpstr>
      <vt:lpstr>New Consumerism</vt:lpstr>
      <vt:lpstr>New Consumerism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Randolph Freeman Duncan</dc:creator>
  <cp:lastModifiedBy>Randolph Freeman Ducan</cp:lastModifiedBy>
  <cp:revision>1</cp:revision>
  <dcterms:modified xsi:type="dcterms:W3CDTF">2018-03-28T17:42:29Z</dcterms:modified>
</cp:coreProperties>
</file>