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d172f601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d172f60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3d172f6012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" type="body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82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■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2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■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914400" y="1219200"/>
            <a:ext cx="4038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■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5105400" y="1219200"/>
            <a:ext cx="4038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■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15474"/>
            <a:ext cx="1063624" cy="6868712"/>
            <a:chOff x="0" y="-15474"/>
            <a:chExt cx="1063624" cy="6868712"/>
          </a:xfrm>
        </p:grpSpPr>
        <p:grpSp>
          <p:nvGrpSpPr>
            <p:cNvPr id="11" name="Google Shape;11;p1"/>
            <p:cNvGrpSpPr/>
            <p:nvPr/>
          </p:nvGrpSpPr>
          <p:grpSpPr>
            <a:xfrm flipH="1" rot="-5400000">
              <a:off x="-2901749" y="2894212"/>
              <a:ext cx="6868711" cy="1049338"/>
              <a:chOff x="-17462" y="2446337"/>
              <a:chExt cx="9161461" cy="1049338"/>
            </a:xfrm>
          </p:grpSpPr>
          <p:sp>
            <p:nvSpPr>
              <p:cNvPr id="12" name="Google Shape;12;p1"/>
              <p:cNvSpPr/>
              <p:nvPr/>
            </p:nvSpPr>
            <p:spPr>
              <a:xfrm rot="-5400000">
                <a:off x="4048125" y="-1571625"/>
                <a:ext cx="990600" cy="9121775"/>
              </a:xfrm>
              <a:custGeom>
                <a:rect b="b" l="l" r="r" t="t"/>
                <a:pathLst>
                  <a:path extrusionOk="0" h="720" w="100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 rot="-5400000">
                <a:off x="2087562" y="2651125"/>
                <a:ext cx="990600" cy="666750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 rot="-5400000">
                <a:off x="1524000" y="2662237"/>
                <a:ext cx="990600" cy="673100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 rot="-5400000">
                <a:off x="-125412" y="2795587"/>
                <a:ext cx="990600" cy="406400"/>
              </a:xfrm>
              <a:custGeom>
                <a:rect b="b" l="l" r="r" t="t"/>
                <a:pathLst>
                  <a:path extrusionOk="0" h="370" w="624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 rot="-5400000">
                <a:off x="1041400" y="2752725"/>
                <a:ext cx="990600" cy="463550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 rot="-5400000">
                <a:off x="673100" y="2697162"/>
                <a:ext cx="990600" cy="577850"/>
              </a:xfrm>
              <a:custGeom>
                <a:rect b="b" l="l" r="r" t="t"/>
                <a:pathLst>
                  <a:path extrusionOk="0" h="272" w="624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 rot="-5400000">
                <a:off x="217487" y="2743200"/>
                <a:ext cx="1003300" cy="501650"/>
              </a:xfrm>
              <a:custGeom>
                <a:rect b="b" l="l" r="r" t="t"/>
                <a:pathLst>
                  <a:path extrusionOk="0" h="362" w="63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 rot="-5400000">
                <a:off x="5049837" y="2620962"/>
                <a:ext cx="990600" cy="666750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 rot="-5400000">
                <a:off x="4555331" y="2637631"/>
                <a:ext cx="990600" cy="668337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 rot="-5400000">
                <a:off x="2897187" y="2773362"/>
                <a:ext cx="990600" cy="406400"/>
              </a:xfrm>
              <a:custGeom>
                <a:rect b="b" l="l" r="r" t="t"/>
                <a:pathLst>
                  <a:path extrusionOk="0" h="370" w="624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 rot="-5400000">
                <a:off x="4021137" y="2740025"/>
                <a:ext cx="990600" cy="463550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 rot="-5400000">
                <a:off x="3692525" y="2690812"/>
                <a:ext cx="990600" cy="571500"/>
              </a:xfrm>
              <a:custGeom>
                <a:rect b="b" l="l" r="r" t="t"/>
                <a:pathLst>
                  <a:path extrusionOk="0" h="272" w="624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 rot="-5400000">
                <a:off x="3214687" y="2732087"/>
                <a:ext cx="1003300" cy="501650"/>
              </a:xfrm>
              <a:custGeom>
                <a:rect b="b" l="l" r="r" t="t"/>
                <a:pathLst>
                  <a:path extrusionOk="0" h="362" w="63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 rot="-5400000">
                <a:off x="6429375" y="2616200"/>
                <a:ext cx="990600" cy="666750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 rot="-5400000">
                <a:off x="5861843" y="2631281"/>
                <a:ext cx="990600" cy="671512"/>
              </a:xfrm>
              <a:custGeom>
                <a:rect b="b" l="l" r="r" t="t"/>
                <a:pathLst>
                  <a:path extrusionOk="0" h="317" w="624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 rot="-5400000">
                <a:off x="7206456" y="2756693"/>
                <a:ext cx="990600" cy="404812"/>
              </a:xfrm>
              <a:custGeom>
                <a:rect b="b" l="l" r="r" t="t"/>
                <a:pathLst>
                  <a:path extrusionOk="0" h="370" w="624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8682037" y="2462212"/>
                <a:ext cx="461962" cy="992187"/>
              </a:xfrm>
              <a:custGeom>
                <a:rect b="b" l="l" r="r" t="t"/>
                <a:pathLst>
                  <a:path extrusionOk="0" h="625" w="291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 rot="-5400000">
                <a:off x="8039100" y="2655887"/>
                <a:ext cx="990600" cy="571500"/>
              </a:xfrm>
              <a:custGeom>
                <a:rect b="b" l="l" r="r" t="t"/>
                <a:pathLst>
                  <a:path extrusionOk="0" h="272" w="624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 rot="-5400000">
                <a:off x="7567612" y="2697162"/>
                <a:ext cx="1003300" cy="501650"/>
              </a:xfrm>
              <a:custGeom>
                <a:rect b="b" l="l" r="r" t="t"/>
                <a:pathLst>
                  <a:path extrusionOk="0" h="362" w="63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 flipH="1" rot="-5400000">
              <a:off x="-3101975" y="3097212"/>
              <a:ext cx="6858000" cy="654050"/>
            </a:xfrm>
            <a:custGeom>
              <a:rect b="b" l="l" r="r" t="t"/>
              <a:pathLst>
                <a:path extrusionOk="0" h="385" w="5762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>
              <a:gsLst>
                <a:gs pos="0">
                  <a:srgbClr val="767676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flipH="1" rot="-5400000">
              <a:off x="-2514600" y="3273425"/>
              <a:ext cx="6856412" cy="300037"/>
            </a:xfrm>
            <a:custGeom>
              <a:rect b="b" l="l" r="r" t="t"/>
              <a:pathLst>
                <a:path extrusionOk="0" h="189" w="5761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76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1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82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■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2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image" Target="../media/image31.png"/><Relationship Id="rId5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hyperlink" Target="http://www.guardian.co.uk/world/video/2008/dec/18/rwanda-genocide" TargetMode="External"/><Relationship Id="rId5" Type="http://schemas.openxmlformats.org/officeDocument/2006/relationships/image" Target="../media/image32.jpg"/><Relationship Id="rId6" Type="http://schemas.openxmlformats.org/officeDocument/2006/relationships/hyperlink" Target="http://video.nytimes.com/video/2006/11/06/opinion/1194817106526/the-genocide-in-darfur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Relationship Id="rId4" Type="http://schemas.openxmlformats.org/officeDocument/2006/relationships/image" Target="../media/image36.jpg"/><Relationship Id="rId5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hyperlink" Target="http://video.nytimes.com/video/2010/05/09/world/1247467804332/the-battle-against-aids-is-failing.html?scp=23&amp;sq=darfur&amp;st=cs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hyperlink" Target="http://choices.edu/resources/supplemental_zimbabwe.ph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Decolonization in India &amp; Africa</a:t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000" y="1261675"/>
            <a:ext cx="3651401" cy="3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/>
        </p:nvSpPr>
        <p:spPr>
          <a:xfrm>
            <a:off x="3206950" y="5513375"/>
            <a:ext cx="3747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/>
              <a:t>Unit 14.1			Mr. Duncan</a:t>
            </a:r>
            <a:endParaRPr b="1" i="1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Title</a:t>
            </a:r>
            <a:endParaRPr/>
          </a:p>
        </p:txBody>
      </p:sp>
      <p:pic>
        <p:nvPicPr>
          <p:cNvPr descr="http://3.bp.blogspot.com/_Y9-xi5n9m3E/S6mw9KHTrtI/AAAAAAAAFmo/_g2HbhIp3yM/s1600/p0517010201.jpg"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914400"/>
            <a:ext cx="870585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3886200" y="76200"/>
            <a:ext cx="5181600" cy="1524000"/>
          </a:xfrm>
          <a:prstGeom prst="wedgeRectCallout">
            <a:avLst>
              <a:gd fmla="val 6532" name="adj1"/>
              <a:gd fmla="val 26719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self-rule created tensions between the Hindu majority &amp; the Muslim minority who feared giving power to Hindus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76200" y="76200"/>
            <a:ext cx="3733800" cy="1524000"/>
          </a:xfrm>
          <a:prstGeom prst="wedgeRectCallout">
            <a:avLst>
              <a:gd fmla="val 7947" name="adj1"/>
              <a:gd fmla="val 23006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1935, British granted India limited self-rule but not total independence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Title</a:t>
            </a:r>
            <a:endParaRPr/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Char char="■"/>
            </a:pPr>
            <a: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48762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>
            <a:off x="76200" y="76200"/>
            <a:ext cx="5334000" cy="1524000"/>
          </a:xfrm>
          <a:prstGeom prst="wedgeRectCallout">
            <a:avLst>
              <a:gd fmla="val 7072" name="adj1"/>
              <a:gd fmla="val 28433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World War II broke out, Britain committed Indian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troops to the war with asking India’s self-governing assembly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5486400" y="76200"/>
            <a:ext cx="3505200" cy="1524000"/>
          </a:xfrm>
          <a:prstGeom prst="wedgeRectCallout">
            <a:avLst>
              <a:gd fmla="val 6558" name="adj1"/>
              <a:gd fmla="val 23863" name="adj2"/>
            </a:avLst>
          </a:prstGeom>
          <a:solidFill>
            <a:srgbClr val="C2F0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led to protests &amp; renewed calls for independence from Britain 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152400" y="5257800"/>
            <a:ext cx="4495800" cy="1524000"/>
          </a:xfrm>
          <a:prstGeom prst="wedgeRectCallout">
            <a:avLst>
              <a:gd fmla="val 8006" name="adj1"/>
              <a:gd fmla="val 20720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World War II ended in 1945, Britain was in debt &amp; ready to grant India its independence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4876800" y="5257800"/>
            <a:ext cx="4114800" cy="1524000"/>
          </a:xfrm>
          <a:prstGeom prst="wedgeRectCallout">
            <a:avLst>
              <a:gd fmla="val 7979" name="adj1"/>
              <a:gd fmla="val 22434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violence between Hindus &amp; Muslims made granting independence difficult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Title</a:t>
            </a:r>
            <a:endParaRPr/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Char char="■"/>
            </a:pPr>
            <a: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</a:t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75438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4724400" y="76200"/>
            <a:ext cx="4343400" cy="1905000"/>
          </a:xfrm>
          <a:prstGeom prst="wedgeRectCallout">
            <a:avLst>
              <a:gd fmla="val 8068" name="adj1"/>
              <a:gd fmla="val 26344" name="adj2"/>
            </a:avLst>
          </a:prstGeom>
          <a:solidFill>
            <a:srgbClr val="C2F0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1947, Britain agreed to a partition (division) of India &amp; granted independence to two nations: India &amp; Pakistan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76200" y="5943600"/>
            <a:ext cx="4267200" cy="838200"/>
          </a:xfrm>
          <a:prstGeom prst="wedgeRectCallout">
            <a:avLst>
              <a:gd fmla="val 8297" name="adj1"/>
              <a:gd fmla="val 14721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 was a nation made up largely of Hindus 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4419600" y="5638800"/>
            <a:ext cx="4648200" cy="1143000"/>
          </a:xfrm>
          <a:prstGeom prst="wedgeRectCallout">
            <a:avLst>
              <a:gd fmla="val 8297" name="adj1"/>
              <a:gd fmla="val 14721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Pakistan was dominated by Muslims (East Pakistan later became Bangladesh )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304800" y="5410200"/>
            <a:ext cx="8610600" cy="1219200"/>
          </a:xfrm>
          <a:prstGeom prst="wedgeRectCallout">
            <a:avLst>
              <a:gd fmla="val 7453" name="adj1"/>
              <a:gd fmla="val 28003" name="adj2"/>
            </a:avLst>
          </a:prstGeom>
          <a:solidFill>
            <a:srgbClr val="FFCC9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partition, 10 million people relocated; Violence broke out leaving 1 million dead,  including  Gandhi who was assassinated in 1949</a:t>
            </a:r>
            <a:endParaRPr/>
          </a:p>
        </p:txBody>
      </p:sp>
      <p:pic>
        <p:nvPicPr>
          <p:cNvPr descr="http://myhero.com/images/guest/g6445/hero6488/g6445_u3398_gandhi_death.jpg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2912" y="2057400"/>
            <a:ext cx="4891087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Title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Char char="■"/>
            </a:pPr>
            <a: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75438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52400" y="76200"/>
            <a:ext cx="5791200" cy="1524000"/>
          </a:xfrm>
          <a:prstGeom prst="wedgeRectCallout">
            <a:avLst>
              <a:gd fmla="val 7955" name="adj1"/>
              <a:gd fmla="val 24913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1947, India became the world’s largest democratic nation; Jawaharlal Nehru was elected India’s first prime minister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65087"/>
            <a:ext cx="3048000" cy="679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5257800" y="3124200"/>
            <a:ext cx="3810000" cy="1143000"/>
          </a:xfrm>
          <a:prstGeom prst="wedgeRectCallout">
            <a:avLst>
              <a:gd fmla="val 6822" name="adj1"/>
              <a:gd fmla="val 25708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Nehru emphasized democracy, unity, &amp; modernizing India </a:t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5257800" y="5562600"/>
            <a:ext cx="3810000" cy="1143000"/>
          </a:xfrm>
          <a:prstGeom prst="wedgeRectCallout">
            <a:avLst>
              <a:gd fmla="val 6562" name="adj1"/>
              <a:gd fmla="val 25419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Nehru, women &amp; lower caste Hindus gained rights 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76200" y="5562600"/>
            <a:ext cx="5105400" cy="1143000"/>
          </a:xfrm>
          <a:prstGeom prst="wedgeRectCallout">
            <a:avLst>
              <a:gd fmla="val 7909" name="adj1"/>
              <a:gd fmla="val 23106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1966, Nehru’s daughter, Indira Gandhi, was elected prime minister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5257800" y="4343400"/>
            <a:ext cx="3810000" cy="1143000"/>
          </a:xfrm>
          <a:prstGeom prst="wedgeRectCallout">
            <a:avLst>
              <a:gd fmla="val 7690" name="adj1"/>
              <a:gd fmla="val 27443" name="adj2"/>
            </a:avLst>
          </a:prstGeom>
          <a:solidFill>
            <a:srgbClr val="FFCC9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Cold War, India was a leader among non-aligned nations </a:t>
            </a:r>
            <a:endParaRPr/>
          </a:p>
        </p:txBody>
      </p:sp>
      <p:pic>
        <p:nvPicPr>
          <p:cNvPr descr="http://www.genocidebangladesh.org/wp-content/uploads/2008/02/indira-gandhi.jpg"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1676400"/>
            <a:ext cx="3962400" cy="37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Title</a:t>
            </a:r>
            <a:endParaRPr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Char char="■"/>
            </a:pPr>
            <a: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4000" cy="669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38200" y="152400"/>
            <a:ext cx="83058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Char char="■"/>
            </a:pPr>
            <a:r>
              <a:rPr b="0" i="0" lang="en-US" sz="3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</a:t>
            </a: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decolonization &amp; how did decolonization impact India &amp; Africa?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lonization map"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76200" y="76200"/>
            <a:ext cx="4724400" cy="1524000"/>
          </a:xfrm>
          <a:prstGeom prst="wedgeRectCallout">
            <a:avLst>
              <a:gd fmla="val 7191" name="adj1"/>
              <a:gd fmla="val 22434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1950s &amp; 1960s, African colonies experienced decolonization &amp; gained independence </a:t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4953000" y="76200"/>
            <a:ext cx="3962400" cy="1524000"/>
          </a:xfrm>
          <a:prstGeom prst="wedgeRectCallout">
            <a:avLst>
              <a:gd fmla="val 6051" name="adj1"/>
              <a:gd fmla="val -693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sub-Saharan African colony to gain its independence was Ghana in 1957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-9525"/>
            <a:ext cx="6553200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>
            <a:off x="76200" y="304800"/>
            <a:ext cx="3657600" cy="1524000"/>
          </a:xfrm>
          <a:prstGeom prst="wedgeRectCallout">
            <a:avLst>
              <a:gd fmla="val 5675" name="adj1"/>
              <a:gd fmla="val -122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imperial power, Britain conquered much of Africa including Gold Coast </a:t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76200" y="1981200"/>
            <a:ext cx="3657600" cy="1905000"/>
          </a:xfrm>
          <a:prstGeom prst="wedgeRectCallout">
            <a:avLst>
              <a:gd fmla="val 6747" name="adj1"/>
              <a:gd fmla="val -407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WWII, Britain allowed Africans in Gold Coast to participate in local self governments</a:t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76200" y="4038600"/>
            <a:ext cx="3657600" cy="2667000"/>
          </a:xfrm>
          <a:prstGeom prst="wedgeRectCallout">
            <a:avLst>
              <a:gd fmla="val 5080" name="adj1"/>
              <a:gd fmla="val -244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in 1947, Kwame Nkrumah used Gandhi’s non-violent strategy of boycotts &amp; strikes to pressure Britain to grant independence </a:t>
            </a:r>
            <a:endParaRPr/>
          </a:p>
        </p:txBody>
      </p:sp>
      <p:pic>
        <p:nvPicPr>
          <p:cNvPr descr="http://farm1.static.flickr.com/43/102484727_2ec86f8aae.jpg" id="200" name="Google Shape;2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3810000"/>
            <a:ext cx="50292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0"/>
            <a:ext cx="83058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/>
          <p:nvPr/>
        </p:nvSpPr>
        <p:spPr>
          <a:xfrm>
            <a:off x="76200" y="2743200"/>
            <a:ext cx="3962400" cy="2209800"/>
          </a:xfrm>
          <a:prstGeom prst="wedgeRectCallout">
            <a:avLst>
              <a:gd fmla="val 6600" name="adj1"/>
              <a:gd fmla="val 341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 decade of struggle, Britain granted Gold Coast independence in 1957 &amp; the nation was renamed Ghana  </a:t>
            </a: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76200" y="5029200"/>
            <a:ext cx="4419600" cy="1828800"/>
          </a:xfrm>
          <a:prstGeom prst="wedgeRectCallout">
            <a:avLst>
              <a:gd fmla="val 6714" name="adj1"/>
              <a:gd fmla="val -217" name="adj2"/>
            </a:avLst>
          </a:prstGeom>
          <a:solidFill>
            <a:srgbClr val="FFCC9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Kwame Nkrumah was elected president-for-life &amp; began an ambitious series of road, education, health programs </a:t>
            </a:r>
            <a:endParaRPr/>
          </a:p>
        </p:txBody>
      </p:sp>
      <p:pic>
        <p:nvPicPr>
          <p:cNvPr descr="http://34degrees.org/images/uploads/Kwame-Nkrumah-Wife-And-Chieftains-Dance-Accra-Ghana-january-20-1963.jpg" id="210" name="Google Shape;210;p24"/>
          <p:cNvPicPr preferRelativeResize="0"/>
          <p:nvPr/>
        </p:nvPicPr>
        <p:blipFill rotWithShape="1">
          <a:blip r:embed="rId4">
            <a:alphaModFix/>
          </a:blip>
          <a:srcRect b="4618" l="9614" r="0" t="16856"/>
          <a:stretch/>
        </p:blipFill>
        <p:spPr>
          <a:xfrm>
            <a:off x="76200" y="76200"/>
            <a:ext cx="3733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>
            <a:off x="838200" y="5638800"/>
            <a:ext cx="7848600" cy="1143000"/>
          </a:xfrm>
          <a:prstGeom prst="wedgeRectCallout">
            <a:avLst>
              <a:gd fmla="val 7477" name="adj1"/>
              <a:gd fmla="val 735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1966, Nkrumah was overthrown &amp;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Ghana struggled between military &amp; civilian rule until elections were finally held in 2000 </a:t>
            </a:r>
            <a:endParaRPr/>
          </a:p>
        </p:txBody>
      </p:sp>
      <p:sp>
        <p:nvSpPr>
          <p:cNvPr id="212" name="Google Shape;212;p24"/>
          <p:cNvSpPr/>
          <p:nvPr/>
        </p:nvSpPr>
        <p:spPr>
          <a:xfrm>
            <a:off x="2971800" y="76200"/>
            <a:ext cx="6096000" cy="1143000"/>
          </a:xfrm>
          <a:prstGeom prst="wedgeRectCallout">
            <a:avLst>
              <a:gd fmla="val 6056" name="adj1"/>
              <a:gd fmla="val 1117" name="adj2"/>
            </a:avLst>
          </a:prstGeom>
          <a:solidFill>
            <a:srgbClr val="C2F0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Nkrumah supported Pan-Africanism (unity among Africans) &amp; hoped to create a “United States of Africa”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-9525"/>
            <a:ext cx="65532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outhafrica.to/history/Apartheid/apartheid.jpg" id="218" name="Google Shape;21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0"/>
            <a:ext cx="4246562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/>
          <p:nvPr/>
        </p:nvSpPr>
        <p:spPr>
          <a:xfrm>
            <a:off x="76200" y="76200"/>
            <a:ext cx="3886200" cy="1905000"/>
          </a:xfrm>
          <a:prstGeom prst="wedgeRectCallout">
            <a:avLst>
              <a:gd fmla="val 7363" name="adj1"/>
              <a:gd fmla="val 507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Ghana, demands for independence in South Africa were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by white colonists </a:t>
            </a:r>
            <a:endParaRPr/>
          </a:p>
        </p:txBody>
      </p:sp>
      <p:pic>
        <p:nvPicPr>
          <p:cNvPr descr="http://farm4.static.flickr.com/3592/3311468609_8c26692376.jpg" id="220" name="Google Shape;22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76200"/>
            <a:ext cx="4335462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/>
          <p:nvPr/>
        </p:nvSpPr>
        <p:spPr>
          <a:xfrm>
            <a:off x="76200" y="3733800"/>
            <a:ext cx="4419600" cy="1828800"/>
          </a:xfrm>
          <a:prstGeom prst="wedgeRectCallout">
            <a:avLst>
              <a:gd fmla="val 7502" name="adj1"/>
              <a:gd fmla="val 497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South Africa gained independence in 1931, white Afrikaners gained power &amp; create a policy of apartheid </a:t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76200" y="5638800"/>
            <a:ext cx="4419600" cy="1143000"/>
          </a:xfrm>
          <a:prstGeom prst="wedgeRectCallout">
            <a:avLst>
              <a:gd fmla="val 7404" name="adj1"/>
              <a:gd fmla="val -1550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Apartheid laws created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strict racial segregation between blacks &amp; whites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838200" y="152400"/>
            <a:ext cx="83058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Char char="■"/>
            </a:pPr>
            <a:r>
              <a:rPr b="0" i="0" lang="en-US" sz="3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</a:t>
            </a: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decolonization &amp; how did decolonization impact India &amp; Africa?</a:t>
            </a:r>
            <a:endParaRPr/>
          </a:p>
          <a:p>
            <a:pPr indent="-101600" lvl="0" marL="342900" marR="0" rtl="0" algn="l"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76200" y="76200"/>
            <a:ext cx="4876800" cy="1143000"/>
          </a:xfrm>
          <a:prstGeom prst="wedgeRectCallout">
            <a:avLst>
              <a:gd fmla="val 7163" name="adj1"/>
              <a:gd fmla="val 354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South Africans protested apartheid &amp;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violent riots broke out </a:t>
            </a:r>
            <a:endParaRPr/>
          </a:p>
        </p:txBody>
      </p:sp>
      <p:pic>
        <p:nvPicPr>
          <p:cNvPr descr="http://img.timeinc.net/time/magazine/archive/covers/1985/1101850805_400.jpg" id="230" name="Google Shape;23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838200"/>
            <a:ext cx="4114800" cy="5421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ache.boston.com/resize/bonzai-fba/Globe_Photo/2008/09/18/South-Africa-18__1221775976_6417/499w.jpg" id="231" name="Google Shape;2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1295400"/>
            <a:ext cx="4851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ushpig.files.wordpress.com/2007/01/apartheid.jpg" id="232" name="Google Shape;23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125" y="3751262"/>
            <a:ext cx="4765675" cy="325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1" type="body"/>
          </p:nvPr>
        </p:nvSpPr>
        <p:spPr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rojectblackman.com/images/NotablePeople/nelson-mandela.jpg" id="238" name="Google Shape;2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341437"/>
            <a:ext cx="6400800" cy="54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/>
          <p:nvPr/>
        </p:nvSpPr>
        <p:spPr>
          <a:xfrm>
            <a:off x="76200" y="76200"/>
            <a:ext cx="3505200" cy="1143000"/>
          </a:xfrm>
          <a:prstGeom prst="wedgeRectCallout">
            <a:avLst>
              <a:gd fmla="val 40120" name="adj1"/>
              <a:gd fmla="val 8353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anti-apartheid leader was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Nelson Mandela </a:t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3657600" y="76200"/>
            <a:ext cx="5410200" cy="1143000"/>
          </a:xfrm>
          <a:prstGeom prst="wedgeRectCallout">
            <a:avLst>
              <a:gd fmla="val 6814" name="adj1"/>
              <a:gd fmla="val 735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1964, Mandela was arrested &amp; given a life sentence for opposing apartheid laws </a:t>
            </a:r>
            <a:endParaRPr/>
          </a:p>
        </p:txBody>
      </p:sp>
      <p:pic>
        <p:nvPicPr>
          <p:cNvPr descr="http://4.bp.blogspot.com/_cxmzjRy5pJA/TUG5Z66w2fI/AAAAAAAABGE/ob6nyjfj3-s/s1600/Nelson-Mandela.jpg" id="241" name="Google Shape;2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295400"/>
            <a:ext cx="8334375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/>
          <p:nvPr/>
        </p:nvSpPr>
        <p:spPr>
          <a:xfrm>
            <a:off x="609600" y="5943600"/>
            <a:ext cx="8001000" cy="838200"/>
          </a:xfrm>
          <a:prstGeom prst="wedgeRectCallout">
            <a:avLst>
              <a:gd fmla="val 7808" name="adj1"/>
              <a:gd fmla="val -1342" name="adj2"/>
            </a:avLst>
          </a:prstGeom>
          <a:solidFill>
            <a:srgbClr val="ADD6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1980s, many foreign nations refused to trade with South Africa in protest of apartheid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>
            <p:ph type="title"/>
          </p:nvPr>
        </p:nvSpPr>
        <p:spPr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foreignpolicy.com/files/images/deklerk_0.jpg" id="248" name="Google Shape;2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81175"/>
            <a:ext cx="793432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/>
          <p:nvPr/>
        </p:nvSpPr>
        <p:spPr>
          <a:xfrm>
            <a:off x="76200" y="76200"/>
            <a:ext cx="3962400" cy="1524000"/>
          </a:xfrm>
          <a:prstGeom prst="wedgeRectCallout">
            <a:avLst>
              <a:gd fmla="val 6698" name="adj1"/>
              <a:gd fmla="val -273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1990, new South African President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W. de Clerk released Mandela from prison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4114800" y="76200"/>
            <a:ext cx="4800600" cy="1524000"/>
          </a:xfrm>
          <a:prstGeom prst="wedgeRectCallout">
            <a:avLst>
              <a:gd fmla="val 6598" name="adj1"/>
              <a:gd fmla="val -1574" name="adj2"/>
            </a:avLst>
          </a:prstGeom>
          <a:solidFill>
            <a:srgbClr val="FFCC99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African parliament repealed all apartheid laws &amp; announced the first multiracial election in 1994</a:t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1746250"/>
            <a:ext cx="6858000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llthingsmoxie.files.wordpress.com/2011/02/deklerk-mandela-1.jpg" id="252" name="Google Shape;25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676400"/>
            <a:ext cx="512445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4191000" y="1752600"/>
            <a:ext cx="4800600" cy="1143000"/>
          </a:xfrm>
          <a:prstGeom prst="wedgeRectCallout">
            <a:avLst>
              <a:gd fmla="val 6460" name="adj1"/>
              <a:gd fmla="val -1068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Nelson Mandela won the election &amp; became South Africa’s first black president </a:t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4724400" y="3048000"/>
            <a:ext cx="4267200" cy="1828800"/>
          </a:xfrm>
          <a:prstGeom prst="wedgeRectCallout">
            <a:avLst>
              <a:gd fmla="val 6847" name="adj1"/>
              <a:gd fmla="val -2406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Africans adopted a new constitution with a Bill of Rights that guaranteed equal rights for all citizens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0"/>
            <a:ext cx="83058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/>
          <p:nvPr/>
        </p:nvSpPr>
        <p:spPr>
          <a:xfrm>
            <a:off x="685800" y="76200"/>
            <a:ext cx="7772400" cy="838200"/>
          </a:xfrm>
          <a:prstGeom prst="wedgeRectCallout">
            <a:avLst>
              <a:gd fmla="val 7643" name="adj1"/>
              <a:gd fmla="val 735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African independence movements ended with democracy or without bloodshed 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76200" y="1143000"/>
            <a:ext cx="3505200" cy="1524000"/>
          </a:xfrm>
          <a:prstGeom prst="wedgeRectCallout">
            <a:avLst>
              <a:gd fmla="val 32552" name="adj1"/>
              <a:gd fmla="val 22325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gaining independence, Nigeria erupted in an ethnic civil war</a:t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76200" y="4495800"/>
            <a:ext cx="3581400" cy="1905000"/>
          </a:xfrm>
          <a:prstGeom prst="wedgeRectCallout">
            <a:avLst>
              <a:gd fmla="val 44678" name="adj1"/>
              <a:gd fmla="val -8887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Ethnic divisions weakened Kenya’s government &amp;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to violence &amp; rule by dictators </a:t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76200" y="2819400"/>
            <a:ext cx="3581400" cy="1524000"/>
          </a:xfrm>
          <a:prstGeom prst="wedgeRectCallout">
            <a:avLst>
              <a:gd fmla="val 34812" name="adj1"/>
              <a:gd fmla="val 12605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Congo, a series of civil wars weakened the newly-formed nation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0"/>
            <a:ext cx="83058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/>
          <p:nvPr/>
        </p:nvSpPr>
        <p:spPr>
          <a:xfrm>
            <a:off x="381000" y="76200"/>
            <a:ext cx="8382000" cy="838200"/>
          </a:xfrm>
          <a:prstGeom prst="wedgeRectCallout">
            <a:avLst>
              <a:gd fmla="val 7803" name="adj1"/>
              <a:gd fmla="val -303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the worst examples of violence in Africa is the genocide (mass killings) in Rwanda &amp; Sudan </a:t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76200" y="5257800"/>
            <a:ext cx="5638800" cy="1524000"/>
          </a:xfrm>
          <a:prstGeom prst="wedgeRectCallout">
            <a:avLst>
              <a:gd fmla="val 24571" name="adj1"/>
              <a:gd fmla="val -18499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Rwanda, ethnic conflict between rival clans led to the Hutus massacring between 500,000 &amp; 800,000 Tutsi in 1994</a:t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76200" y="1066800"/>
            <a:ext cx="4495800" cy="1905000"/>
          </a:xfrm>
          <a:prstGeom prst="wedgeRectCallout">
            <a:avLst>
              <a:gd fmla="val 32034" name="adj1"/>
              <a:gd fmla="val 16547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Darfur, the Sudanese gov’t killed up to 400,000 Muslims in an attempt to destroy an anti-gov’t rebel movement </a:t>
            </a:r>
            <a:endParaRPr/>
          </a:p>
        </p:txBody>
      </p:sp>
      <p:sp>
        <p:nvSpPr>
          <p:cNvPr id="272" name="Google Shape;272;p30"/>
          <p:cNvSpPr txBox="1"/>
          <p:nvPr/>
        </p:nvSpPr>
        <p:spPr>
          <a:xfrm>
            <a:off x="0" y="1114425"/>
            <a:ext cx="4572000" cy="333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 to video on Rwandan genocide (3.00)</a:t>
            </a:r>
            <a:endParaRPr/>
          </a:p>
        </p:txBody>
      </p:sp>
      <p:pic>
        <p:nvPicPr>
          <p:cNvPr descr="http://kendrapedersen.edublogs.org/files/2011/04/darfur-1-2c8tir3.jpg" id="273" name="Google Shape;27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2438400"/>
            <a:ext cx="4648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76200" y="6172200"/>
            <a:ext cx="4572000" cy="333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Link to video on Darfur genocide (5.00)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Genocide in Africa</a:t>
            </a:r>
            <a:endParaRPr/>
          </a:p>
        </p:txBody>
      </p:sp>
      <p:pic>
        <p:nvPicPr>
          <p:cNvPr descr="genocide_world_map3yale(1)" id="280" name="Google Shape;280;p31"/>
          <p:cNvPicPr preferRelativeResize="0"/>
          <p:nvPr/>
        </p:nvPicPr>
        <p:blipFill rotWithShape="1">
          <a:blip r:embed="rId3">
            <a:alphaModFix/>
          </a:blip>
          <a:srcRect b="0" l="7403" r="0" t="0"/>
          <a:stretch/>
        </p:blipFill>
        <p:spPr>
          <a:xfrm>
            <a:off x="0" y="1008062"/>
            <a:ext cx="9144000" cy="5849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.bp.blogspot.com/_a55xc3j5xRw/S9MBX3lYV4I/AAAAAAAAANM/3Wn3SHUZNb8/s1600/Poverty_conflict_map.jpg" id="281" name="Google Shape;28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400"/>
            <a:ext cx="915193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United Nations peacekeeping missions 2009.svg" id="282" name="Google Shape;28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" y="1482725"/>
            <a:ext cx="9139237" cy="537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/>
          <p:nvPr/>
        </p:nvSpPr>
        <p:spPr>
          <a:xfrm>
            <a:off x="0" y="838200"/>
            <a:ext cx="9144000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b="0" i="0" lang="en-US" sz="3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U.N. Peacekeeping Interventions, 1945-2009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Challenges in Africa Today</a:t>
            </a:r>
            <a:endParaRPr/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0250"/>
            <a:ext cx="9144000" cy="55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/>
        </p:nvSpPr>
        <p:spPr>
          <a:xfrm>
            <a:off x="0" y="6324600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Aids Epidemic in Africa (</a:t>
            </a:r>
            <a:r>
              <a:rPr b="0" i="0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 to NY Times video, 6.00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"/>
            <a:ext cx="7739062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/>
        </p:nvSpPr>
        <p:spPr>
          <a:xfrm>
            <a:off x="0" y="6324600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Challenges of Africa (</a:t>
            </a:r>
            <a:r>
              <a:rPr b="0" i="0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 to Zimbabwe video, 5.30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0" y="252412"/>
            <a:ext cx="9144000" cy="8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Nations in India, Southeast Asia, &amp; Africa gained independence from imperialists (decolonization) </a:t>
            </a:r>
            <a:endParaRPr/>
          </a:p>
        </p:txBody>
      </p:sp>
      <p:pic>
        <p:nvPicPr>
          <p:cNvPr descr="decolonization map" id="69" name="Google Shape;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293225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/>
        </p:nvSpPr>
        <p:spPr>
          <a:xfrm>
            <a:off x="0" y="0"/>
            <a:ext cx="9144000" cy="128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death of Mao Zedong in 1976,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adopted some capitalist reforms but the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gov’t still strictly controlled personal liberties </a:t>
            </a:r>
            <a:endParaRPr/>
          </a:p>
        </p:txBody>
      </p:sp>
      <p:pic>
        <p:nvPicPr>
          <p:cNvPr descr="http://www.knowledgerush.com/wiki_image/3/37/Shanghai-NanjingRd01-l.jpg" id="75" name="Google Shape;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95400"/>
            <a:ext cx="8348662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/>
        </p:nvSpPr>
        <p:spPr>
          <a:xfrm>
            <a:off x="0" y="5943600"/>
            <a:ext cx="52578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/>
          <p:nvPr/>
        </p:nvSpPr>
        <p:spPr>
          <a:xfrm rot="2040000">
            <a:off x="-792162" y="5183187"/>
            <a:ext cx="2581275" cy="10144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 txBox="1"/>
          <p:nvPr/>
        </p:nvSpPr>
        <p:spPr>
          <a:xfrm rot="3300000">
            <a:off x="-1021556" y="5022056"/>
            <a:ext cx="2581275" cy="7858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/>
        </p:nvSpPr>
        <p:spPr>
          <a:xfrm rot="3960000">
            <a:off x="-1193800" y="5064125"/>
            <a:ext cx="2781300" cy="4984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 txBox="1"/>
          <p:nvPr/>
        </p:nvSpPr>
        <p:spPr>
          <a:xfrm rot="8940000">
            <a:off x="-252412" y="941387"/>
            <a:ext cx="1873250" cy="101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 txBox="1"/>
          <p:nvPr/>
        </p:nvSpPr>
        <p:spPr>
          <a:xfrm rot="7740000">
            <a:off x="-842962" y="2152650"/>
            <a:ext cx="1874837" cy="4937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 txBox="1"/>
          <p:nvPr/>
        </p:nvSpPr>
        <p:spPr>
          <a:xfrm rot="6360000">
            <a:off x="-1029493" y="2486818"/>
            <a:ext cx="1873250" cy="4238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0" y="63500"/>
            <a:ext cx="9144000" cy="128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became more global (known as globalism) as technology expanded, markets grew, &amp; corporations became dominant business organizations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/>
        </p:nvSpPr>
        <p:spPr>
          <a:xfrm>
            <a:off x="0" y="76200"/>
            <a:ext cx="9144000" cy="8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Ethnic conflicts, genocide, &amp; terrorism increased throughout the world </a:t>
            </a:r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1400"/>
            <a:ext cx="9144000" cy="58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2144712" y="6019800"/>
            <a:ext cx="5780087" cy="83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olonization map"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>
            <a:off x="76200" y="76200"/>
            <a:ext cx="4724400" cy="1524000"/>
          </a:xfrm>
          <a:prstGeom prst="wedgeRectCallout">
            <a:avLst>
              <a:gd fmla="val 6362" name="adj1"/>
              <a:gd fmla="val 26719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World War II, many nations in Africa &amp; Asia gained independence from European imperialists</a:t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4953000" y="76200"/>
            <a:ext cx="4038600" cy="762000"/>
          </a:xfrm>
          <a:prstGeom prst="wedgeRectCallout">
            <a:avLst>
              <a:gd fmla="val 8297" name="adj1"/>
              <a:gd fmla="val 14721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trend was known as decolonization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5105400" y="914400"/>
            <a:ext cx="3810000" cy="1143000"/>
          </a:xfrm>
          <a:prstGeom prst="wedgeRectCallout">
            <a:avLst>
              <a:gd fmla="val 3775" name="adj1"/>
              <a:gd fmla="val 40090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major colony to gain independence was India in 1947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Title</a:t>
            </a:r>
            <a:endParaRPr/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Char char="■"/>
            </a:pPr>
            <a:r>
              <a:rPr b="0" i="0" lang="en-US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</a:t>
            </a:r>
            <a:endParaRPr/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44000" cy="508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76200" y="76200"/>
            <a:ext cx="4724400" cy="1524000"/>
          </a:xfrm>
          <a:prstGeom prst="wedgeRectCallout">
            <a:avLst>
              <a:gd fmla="val 7191" name="adj1"/>
              <a:gd fmla="val 24434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First World War, India sent troops to fight with the British against the Central Powers in Europe 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4876800" y="76200"/>
            <a:ext cx="4191000" cy="1524000"/>
          </a:xfrm>
          <a:prstGeom prst="wedgeRectCallout">
            <a:avLst>
              <a:gd fmla="val 7466" name="adj1"/>
              <a:gd fmla="val 24720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British gov’t promised Indians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self-rule as a reward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participating in WWI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152400" y="6019800"/>
            <a:ext cx="8839200" cy="762000"/>
          </a:xfrm>
          <a:prstGeom prst="wedgeRectCallout">
            <a:avLst>
              <a:gd fmla="val 7854" name="adj1"/>
              <a:gd fmla="val 21577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war ended &amp; self-rule was not granted, nationalism &amp; demands for independence increased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76200" y="152400"/>
            <a:ext cx="4419600" cy="1524000"/>
          </a:xfrm>
          <a:prstGeom prst="wedgeRectCallout">
            <a:avLst>
              <a:gd fmla="val 8100" name="adj1"/>
              <a:gd fmla="val 21292" name="adj2"/>
            </a:avLst>
          </a:prstGeom>
          <a:solidFill>
            <a:srgbClr val="CC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Mohandas Gandhi emerged as the leader of the Indian independence movement in the 1920s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76200" y="1828800"/>
            <a:ext cx="4419600" cy="1143000"/>
          </a:xfrm>
          <a:prstGeom prst="wedgeRectCallout">
            <a:avLst>
              <a:gd fmla="val 7607" name="adj1"/>
              <a:gd fmla="val 23101" name="adj2"/>
            </a:avLst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Gandhi urged Indians to use non-violent means to achieve their goals 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76200" y="3124200"/>
            <a:ext cx="4419600" cy="1524000"/>
          </a:xfrm>
          <a:prstGeom prst="wedgeRectCallout">
            <a:avLst>
              <a:gd fmla="val 7607" name="adj1"/>
              <a:gd fmla="val 21577" name="adj2"/>
            </a:avLst>
          </a:prstGeom>
          <a:solidFill>
            <a:srgbClr val="CC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Gandhi’s tactics included deliberately breaking unfair British laws </a:t>
            </a:r>
            <a:b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(called civil disobedience)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6200" y="4800600"/>
            <a:ext cx="4419600" cy="1905000"/>
          </a:xfrm>
          <a:prstGeom prst="wedgeRectCallout">
            <a:avLst>
              <a:gd fmla="val 6918" name="adj1"/>
              <a:gd fmla="val 21577" name="adj2"/>
            </a:avLst>
          </a:prstGeom>
          <a:solidFill>
            <a:srgbClr val="FFCC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Gandhi encouraged peaceful protests &amp; boycotting British goods in order to hurt the British colonial economy 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475" y="2438400"/>
            <a:ext cx="458152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xtimeline.com/__UserPic_Large/5161/ELT200802060804546554412.JPG" id="123" name="Google Shape;1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2400"/>
            <a:ext cx="4495800" cy="353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howstuffworks.com/gif/salt-march-1.jpg" id="124" name="Google Shape;12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7400" y="3733800"/>
            <a:ext cx="4470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eedtheyogi.com/wp-content/uploads/2009/10/gandhi-crowd.jpg" id="125" name="Google Shape;125;p15"/>
          <p:cNvPicPr preferRelativeResize="0"/>
          <p:nvPr/>
        </p:nvPicPr>
        <p:blipFill rotWithShape="1">
          <a:blip r:embed="rId6">
            <a:alphaModFix/>
          </a:blip>
          <a:srcRect b="0" l="38125" r="9722" t="0"/>
          <a:stretch/>
        </p:blipFill>
        <p:spPr>
          <a:xfrm>
            <a:off x="4648200" y="152400"/>
            <a:ext cx="44958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